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73" r:id="rId4"/>
    <p:sldId id="274" r:id="rId5"/>
    <p:sldId id="275" r:id="rId6"/>
    <p:sldId id="302" r:id="rId7"/>
    <p:sldId id="303" r:id="rId8"/>
    <p:sldId id="294" r:id="rId9"/>
    <p:sldId id="276" r:id="rId10"/>
    <p:sldId id="277" r:id="rId11"/>
    <p:sldId id="279" r:id="rId12"/>
    <p:sldId id="281" r:id="rId13"/>
    <p:sldId id="295" r:id="rId14"/>
    <p:sldId id="280" r:id="rId15"/>
    <p:sldId id="292" r:id="rId16"/>
    <p:sldId id="290" r:id="rId17"/>
    <p:sldId id="288" r:id="rId18"/>
    <p:sldId id="289" r:id="rId19"/>
    <p:sldId id="291" r:id="rId20"/>
    <p:sldId id="283" r:id="rId21"/>
    <p:sldId id="305" r:id="rId22"/>
    <p:sldId id="282" r:id="rId23"/>
    <p:sldId id="284" r:id="rId24"/>
    <p:sldId id="293" r:id="rId25"/>
    <p:sldId id="285" r:id="rId26"/>
    <p:sldId id="298" r:id="rId27"/>
    <p:sldId id="299" r:id="rId28"/>
    <p:sldId id="300" r:id="rId29"/>
    <p:sldId id="301" r:id="rId30"/>
    <p:sldId id="286" r:id="rId31"/>
    <p:sldId id="287" r:id="rId32"/>
  </p:sldIdLst>
  <p:sldSz cx="4610100" cy="3460750"/>
  <p:notesSz cx="4610100" cy="346075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16"/>
    <a:srgbClr val="F9FBFE"/>
    <a:srgbClr val="9E726A"/>
    <a:srgbClr val="D1C0AF"/>
    <a:srgbClr val="DC14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94660"/>
  </p:normalViewPr>
  <p:slideViewPr>
    <p:cSldViewPr>
      <p:cViewPr varScale="1">
        <p:scale>
          <a:sx n="151" d="100"/>
          <a:sy n="151" d="100"/>
        </p:scale>
        <p:origin x="1589" y="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jpe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g>
</file>

<file path=ppt/media/image4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DB143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DB143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DB143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4608004" cy="208762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-34" y="207024"/>
            <a:ext cx="4608195" cy="28575"/>
          </a:xfrm>
          <a:custGeom>
            <a:avLst/>
            <a:gdLst/>
            <a:ahLst/>
            <a:cxnLst/>
            <a:rect l="l" t="t" r="r" b="b"/>
            <a:pathLst>
              <a:path w="4608195" h="28575">
                <a:moveTo>
                  <a:pt x="0" y="28522"/>
                </a:moveTo>
                <a:lnTo>
                  <a:pt x="4608060" y="28522"/>
                </a:lnTo>
                <a:lnTo>
                  <a:pt x="4608060" y="0"/>
                </a:lnTo>
                <a:lnTo>
                  <a:pt x="0" y="0"/>
                </a:lnTo>
                <a:lnTo>
                  <a:pt x="0" y="2852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2064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48941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539826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5787" y="517408"/>
            <a:ext cx="3838524" cy="244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DB143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5002" y="1028568"/>
            <a:ext cx="3800094" cy="1463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23481" y="3349288"/>
            <a:ext cx="889635" cy="1041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899331" y="3349288"/>
            <a:ext cx="193039" cy="1041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1041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4.png"/><Relationship Id="rId7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jpe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6.jpe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5.xml"/><Relationship Id="rId1" Type="http://schemas.openxmlformats.org/officeDocument/2006/relationships/video" Target="https://www.youtube.com/embed/yAdnUXdh4cQ?feature=oembed" TargetMode="External"/><Relationship Id="rId5" Type="http://schemas.openxmlformats.org/officeDocument/2006/relationships/hyperlink" Target="https://youtu.be/yAdnUXdh4cQ" TargetMode="External"/><Relationship Id="rId4" Type="http://schemas.openxmlformats.org/officeDocument/2006/relationships/image" Target="../media/image39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3.jp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59994" y="341271"/>
            <a:ext cx="3989703" cy="248145"/>
          </a:xfrm>
          <a:custGeom>
            <a:avLst/>
            <a:gdLst>
              <a:gd name="connsiteX0" fmla="*/ 0 w 3989703"/>
              <a:gd name="connsiteY0" fmla="*/ 0 h 248145"/>
              <a:gd name="connsiteX1" fmla="*/ 609855 w 3989703"/>
              <a:gd name="connsiteY1" fmla="*/ 0 h 248145"/>
              <a:gd name="connsiteX2" fmla="*/ 1259606 w 3989703"/>
              <a:gd name="connsiteY2" fmla="*/ 0 h 248145"/>
              <a:gd name="connsiteX3" fmla="*/ 1909358 w 3989703"/>
              <a:gd name="connsiteY3" fmla="*/ 0 h 248145"/>
              <a:gd name="connsiteX4" fmla="*/ 2479315 w 3989703"/>
              <a:gd name="connsiteY4" fmla="*/ 0 h 248145"/>
              <a:gd name="connsiteX5" fmla="*/ 2929582 w 3989703"/>
              <a:gd name="connsiteY5" fmla="*/ 0 h 248145"/>
              <a:gd name="connsiteX6" fmla="*/ 3459642 w 3989703"/>
              <a:gd name="connsiteY6" fmla="*/ 0 h 248145"/>
              <a:gd name="connsiteX7" fmla="*/ 3989703 w 3989703"/>
              <a:gd name="connsiteY7" fmla="*/ 0 h 248145"/>
              <a:gd name="connsiteX8" fmla="*/ 3989703 w 3989703"/>
              <a:gd name="connsiteY8" fmla="*/ 248145 h 248145"/>
              <a:gd name="connsiteX9" fmla="*/ 3379848 w 3989703"/>
              <a:gd name="connsiteY9" fmla="*/ 248145 h 248145"/>
              <a:gd name="connsiteX10" fmla="*/ 2929582 w 3989703"/>
              <a:gd name="connsiteY10" fmla="*/ 248145 h 248145"/>
              <a:gd name="connsiteX11" fmla="*/ 2319727 w 3989703"/>
              <a:gd name="connsiteY11" fmla="*/ 248145 h 248145"/>
              <a:gd name="connsiteX12" fmla="*/ 1709873 w 3989703"/>
              <a:gd name="connsiteY12" fmla="*/ 248145 h 248145"/>
              <a:gd name="connsiteX13" fmla="*/ 1259606 w 3989703"/>
              <a:gd name="connsiteY13" fmla="*/ 248145 h 248145"/>
              <a:gd name="connsiteX14" fmla="*/ 809340 w 3989703"/>
              <a:gd name="connsiteY14" fmla="*/ 248145 h 248145"/>
              <a:gd name="connsiteX15" fmla="*/ 0 w 3989703"/>
              <a:gd name="connsiteY15" fmla="*/ 248145 h 248145"/>
              <a:gd name="connsiteX16" fmla="*/ 0 w 3989703"/>
              <a:gd name="connsiteY16" fmla="*/ 0 h 248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989703" h="248145" fill="none" extrusionOk="0">
                <a:moveTo>
                  <a:pt x="0" y="0"/>
                </a:moveTo>
                <a:cubicBezTo>
                  <a:pt x="207148" y="-34821"/>
                  <a:pt x="487317" y="26650"/>
                  <a:pt x="609855" y="0"/>
                </a:cubicBezTo>
                <a:cubicBezTo>
                  <a:pt x="732394" y="-26650"/>
                  <a:pt x="1048307" y="57381"/>
                  <a:pt x="1259606" y="0"/>
                </a:cubicBezTo>
                <a:cubicBezTo>
                  <a:pt x="1470905" y="-57381"/>
                  <a:pt x="1654676" y="66860"/>
                  <a:pt x="1909358" y="0"/>
                </a:cubicBezTo>
                <a:cubicBezTo>
                  <a:pt x="2164040" y="-66860"/>
                  <a:pt x="2274676" y="13528"/>
                  <a:pt x="2479315" y="0"/>
                </a:cubicBezTo>
                <a:cubicBezTo>
                  <a:pt x="2683954" y="-13528"/>
                  <a:pt x="2725463" y="36516"/>
                  <a:pt x="2929582" y="0"/>
                </a:cubicBezTo>
                <a:cubicBezTo>
                  <a:pt x="3133701" y="-36516"/>
                  <a:pt x="3267995" y="17894"/>
                  <a:pt x="3459642" y="0"/>
                </a:cubicBezTo>
                <a:cubicBezTo>
                  <a:pt x="3651289" y="-17894"/>
                  <a:pt x="3867955" y="48781"/>
                  <a:pt x="3989703" y="0"/>
                </a:cubicBezTo>
                <a:cubicBezTo>
                  <a:pt x="4001461" y="112760"/>
                  <a:pt x="3981079" y="129882"/>
                  <a:pt x="3989703" y="248145"/>
                </a:cubicBezTo>
                <a:cubicBezTo>
                  <a:pt x="3841292" y="319896"/>
                  <a:pt x="3665193" y="201893"/>
                  <a:pt x="3379848" y="248145"/>
                </a:cubicBezTo>
                <a:cubicBezTo>
                  <a:pt x="3094503" y="294397"/>
                  <a:pt x="3103092" y="195452"/>
                  <a:pt x="2929582" y="248145"/>
                </a:cubicBezTo>
                <a:cubicBezTo>
                  <a:pt x="2756072" y="300838"/>
                  <a:pt x="2551629" y="179335"/>
                  <a:pt x="2319727" y="248145"/>
                </a:cubicBezTo>
                <a:cubicBezTo>
                  <a:pt x="2087825" y="316955"/>
                  <a:pt x="2003458" y="216338"/>
                  <a:pt x="1709873" y="248145"/>
                </a:cubicBezTo>
                <a:cubicBezTo>
                  <a:pt x="1416288" y="279952"/>
                  <a:pt x="1444053" y="205402"/>
                  <a:pt x="1259606" y="248145"/>
                </a:cubicBezTo>
                <a:cubicBezTo>
                  <a:pt x="1075159" y="290888"/>
                  <a:pt x="937798" y="244185"/>
                  <a:pt x="809340" y="248145"/>
                </a:cubicBezTo>
                <a:cubicBezTo>
                  <a:pt x="680882" y="252105"/>
                  <a:pt x="348290" y="158416"/>
                  <a:pt x="0" y="248145"/>
                </a:cubicBezTo>
                <a:cubicBezTo>
                  <a:pt x="-18281" y="164788"/>
                  <a:pt x="1969" y="121398"/>
                  <a:pt x="0" y="0"/>
                </a:cubicBezTo>
                <a:close/>
              </a:path>
              <a:path w="3989703" h="248145" stroke="0" extrusionOk="0">
                <a:moveTo>
                  <a:pt x="0" y="0"/>
                </a:moveTo>
                <a:cubicBezTo>
                  <a:pt x="204448" y="-41291"/>
                  <a:pt x="249465" y="35204"/>
                  <a:pt x="450266" y="0"/>
                </a:cubicBezTo>
                <a:cubicBezTo>
                  <a:pt x="651067" y="-35204"/>
                  <a:pt x="712259" y="15975"/>
                  <a:pt x="940430" y="0"/>
                </a:cubicBezTo>
                <a:cubicBezTo>
                  <a:pt x="1168601" y="-15975"/>
                  <a:pt x="1329583" y="62174"/>
                  <a:pt x="1470491" y="0"/>
                </a:cubicBezTo>
                <a:cubicBezTo>
                  <a:pt x="1611399" y="-62174"/>
                  <a:pt x="1865841" y="39074"/>
                  <a:pt x="2080345" y="0"/>
                </a:cubicBezTo>
                <a:cubicBezTo>
                  <a:pt x="2294849" y="-39074"/>
                  <a:pt x="2470188" y="14285"/>
                  <a:pt x="2570509" y="0"/>
                </a:cubicBezTo>
                <a:cubicBezTo>
                  <a:pt x="2670830" y="-14285"/>
                  <a:pt x="2860522" y="41592"/>
                  <a:pt x="3100569" y="0"/>
                </a:cubicBezTo>
                <a:cubicBezTo>
                  <a:pt x="3340616" y="-41592"/>
                  <a:pt x="3797953" y="21680"/>
                  <a:pt x="3989703" y="0"/>
                </a:cubicBezTo>
                <a:cubicBezTo>
                  <a:pt x="4006948" y="81682"/>
                  <a:pt x="3975668" y="198227"/>
                  <a:pt x="3989703" y="248145"/>
                </a:cubicBezTo>
                <a:cubicBezTo>
                  <a:pt x="3808337" y="287503"/>
                  <a:pt x="3649821" y="197773"/>
                  <a:pt x="3539437" y="248145"/>
                </a:cubicBezTo>
                <a:cubicBezTo>
                  <a:pt x="3429053" y="298517"/>
                  <a:pt x="3137286" y="191923"/>
                  <a:pt x="2969479" y="248145"/>
                </a:cubicBezTo>
                <a:cubicBezTo>
                  <a:pt x="2801672" y="304367"/>
                  <a:pt x="2719261" y="205357"/>
                  <a:pt x="2479315" y="248145"/>
                </a:cubicBezTo>
                <a:cubicBezTo>
                  <a:pt x="2239369" y="290933"/>
                  <a:pt x="2136795" y="182946"/>
                  <a:pt x="1829564" y="248145"/>
                </a:cubicBezTo>
                <a:cubicBezTo>
                  <a:pt x="1522333" y="313344"/>
                  <a:pt x="1369178" y="220174"/>
                  <a:pt x="1179812" y="248145"/>
                </a:cubicBezTo>
                <a:cubicBezTo>
                  <a:pt x="990446" y="276116"/>
                  <a:pt x="823637" y="199428"/>
                  <a:pt x="649752" y="248145"/>
                </a:cubicBezTo>
                <a:cubicBezTo>
                  <a:pt x="475867" y="296862"/>
                  <a:pt x="147882" y="242890"/>
                  <a:pt x="0" y="248145"/>
                </a:cubicBezTo>
                <a:cubicBezTo>
                  <a:pt x="-19323" y="187245"/>
                  <a:pt x="16978" y="86125"/>
                  <a:pt x="0" y="0"/>
                </a:cubicBezTo>
                <a:close/>
              </a:path>
            </a:pathLst>
          </a:custGeom>
          <a:solidFill>
            <a:srgbClr val="FF0016"/>
          </a:solidFill>
          <a:ln w="215900" cap="sq" cmpd="sng">
            <a:solidFill>
              <a:srgbClr val="FF0016">
                <a:alpha val="99000"/>
              </a:srgbClr>
            </a:solidFill>
            <a:prstDash val="solid"/>
            <a:miter lim="800000"/>
            <a:extLst>
              <a:ext uri="{C807C97D-BFC1-408E-A445-0C87EB9F89A2}">
                <ask:lineSketchStyleProps xmlns:ask="http://schemas.microsoft.com/office/drawing/2018/sketchyshapes" sd="3521113289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outerShdw dist="76200" dir="3660000" algn="tl" rotWithShape="0">
              <a:prstClr val="black"/>
            </a:outerShdw>
          </a:effectLst>
        </p:spPr>
        <p:txBody>
          <a:bodyPr vert="horz" wrap="square" lIns="0" tIns="17145" rIns="0" bIns="0" rtlCol="0">
            <a:spAutoFit/>
          </a:bodyPr>
          <a:lstStyle/>
          <a:p>
            <a:pPr marL="38100" algn="ctr">
              <a:lnSpc>
                <a:spcPct val="100000"/>
              </a:lnSpc>
              <a:spcBef>
                <a:spcPts val="135"/>
              </a:spcBef>
            </a:pPr>
            <a:r>
              <a:rPr sz="1500" spc="-5" dirty="0">
                <a:solidFill>
                  <a:srgbClr val="FFFFFF"/>
                </a:solidFill>
              </a:rPr>
              <a:t>EDICI</a:t>
            </a:r>
            <a:r>
              <a:rPr lang="es-ES" sz="1500" spc="-5" dirty="0">
                <a:solidFill>
                  <a:srgbClr val="FFFFFF"/>
                </a:solidFill>
              </a:rPr>
              <a:t>Ó</a:t>
            </a:r>
            <a:r>
              <a:rPr sz="1500" spc="-5" dirty="0">
                <a:solidFill>
                  <a:srgbClr val="FFFFFF"/>
                </a:solidFill>
              </a:rPr>
              <a:t>N</a:t>
            </a:r>
            <a:r>
              <a:rPr sz="1500" spc="130" dirty="0">
                <a:solidFill>
                  <a:srgbClr val="FFFFFF"/>
                </a:solidFill>
              </a:rPr>
              <a:t> </a:t>
            </a:r>
            <a:r>
              <a:rPr sz="1500" spc="5" dirty="0">
                <a:solidFill>
                  <a:srgbClr val="FFFFFF"/>
                </a:solidFill>
              </a:rPr>
              <a:t>PARAM</a:t>
            </a:r>
            <a:r>
              <a:rPr lang="es-ES" sz="1500" spc="5" dirty="0">
                <a:solidFill>
                  <a:srgbClr val="FFFFFF"/>
                </a:solidFill>
              </a:rPr>
              <a:t>ÉT</a:t>
            </a:r>
            <a:r>
              <a:rPr sz="1500" spc="5" dirty="0">
                <a:solidFill>
                  <a:srgbClr val="FFFFFF"/>
                </a:solidFill>
              </a:rPr>
              <a:t>RICA</a:t>
            </a:r>
            <a:r>
              <a:rPr sz="1500" spc="130" dirty="0">
                <a:solidFill>
                  <a:srgbClr val="FFFFFF"/>
                </a:solidFill>
              </a:rPr>
              <a:t> </a:t>
            </a:r>
            <a:r>
              <a:rPr sz="1500" spc="55" dirty="0">
                <a:solidFill>
                  <a:srgbClr val="FFFFFF"/>
                </a:solidFill>
              </a:rPr>
              <a:t>DE</a:t>
            </a:r>
            <a:r>
              <a:rPr sz="1500" spc="130" dirty="0">
                <a:solidFill>
                  <a:srgbClr val="FFFFFF"/>
                </a:solidFill>
              </a:rPr>
              <a:t> </a:t>
            </a:r>
            <a:r>
              <a:rPr sz="1500" spc="15" dirty="0">
                <a:solidFill>
                  <a:srgbClr val="FFFFFF"/>
                </a:solidFill>
              </a:rPr>
              <a:t>PATRONES</a:t>
            </a:r>
            <a:endParaRPr sz="1500" dirty="0"/>
          </a:p>
        </p:txBody>
      </p:sp>
      <p:sp>
        <p:nvSpPr>
          <p:cNvPr id="7" name="object 7"/>
          <p:cNvSpPr txBox="1"/>
          <p:nvPr/>
        </p:nvSpPr>
        <p:spPr>
          <a:xfrm>
            <a:off x="493975" y="1051577"/>
            <a:ext cx="3620135" cy="14407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Arial" panose="020B0604020202020204" pitchFamily="34" charset="0"/>
                <a:cs typeface="Arial" panose="020B0604020202020204" pitchFamily="34" charset="0"/>
              </a:rPr>
              <a:t>Trabajo Fin de M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1000" dirty="0">
                <a:latin typeface="Arial" panose="020B0604020202020204" pitchFamily="34" charset="0"/>
                <a:cs typeface="Arial" panose="020B0604020202020204" pitchFamily="34" charset="0"/>
              </a:rPr>
              <a:t>ster</a:t>
            </a:r>
          </a:p>
          <a:p>
            <a:pPr>
              <a:lnSpc>
                <a:spcPct val="100000"/>
              </a:lnSpc>
            </a:pP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 marR="5080" algn="ctr">
              <a:lnSpc>
                <a:spcPts val="1390"/>
              </a:lnSpc>
              <a:spcBef>
                <a:spcPts val="5"/>
              </a:spcBef>
            </a:pP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s-ES" sz="1300" b="1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ster Universitario </a:t>
            </a:r>
            <a:r>
              <a:rPr sz="1300" b="1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 Inform</a:t>
            </a:r>
            <a:r>
              <a:rPr lang="es-ES" sz="1300" b="1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1300" b="1" dirty="0" err="1">
                <a:latin typeface="Arial" panose="020B0604020202020204" pitchFamily="34" charset="0"/>
                <a:cs typeface="Arial" panose="020B0604020202020204" pitchFamily="34" charset="0"/>
              </a:rPr>
              <a:t>tica</a:t>
            </a: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 Gr</a:t>
            </a:r>
            <a:r>
              <a:rPr lang="es-ES" sz="1300" b="1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1300" b="1" dirty="0" err="1">
                <a:latin typeface="Arial" panose="020B0604020202020204" pitchFamily="34" charset="0"/>
                <a:cs typeface="Arial" panose="020B0604020202020204" pitchFamily="34" charset="0"/>
              </a:rPr>
              <a:t>fica</a:t>
            </a: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1300" b="1" dirty="0" err="1">
                <a:latin typeface="Arial" panose="020B0604020202020204" pitchFamily="34" charset="0"/>
                <a:cs typeface="Arial" panose="020B0604020202020204" pitchFamily="34" charset="0"/>
              </a:rPr>
              <a:t>Juegos</a:t>
            </a: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 y Realidad Virtual</a:t>
            </a:r>
            <a:endParaRPr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1905" algn="ctr">
              <a:lnSpc>
                <a:spcPct val="100000"/>
              </a:lnSpc>
              <a:spcBef>
                <a:spcPts val="930"/>
              </a:spcBef>
            </a:pPr>
            <a:r>
              <a:rPr sz="1000" spc="-25" dirty="0">
                <a:latin typeface="Arial" panose="020B0604020202020204" pitchFamily="34" charset="0"/>
                <a:cs typeface="Arial" panose="020B0604020202020204" pitchFamily="34" charset="0"/>
              </a:rPr>
              <a:t>Autora:</a:t>
            </a:r>
            <a:r>
              <a:rPr sz="1000" spc="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-15" dirty="0">
                <a:latin typeface="Arial" panose="020B0604020202020204" pitchFamily="34" charset="0"/>
                <a:cs typeface="Arial" panose="020B0604020202020204" pitchFamily="34" charset="0"/>
              </a:rPr>
              <a:t>Marta</a:t>
            </a:r>
            <a:r>
              <a:rPr sz="1000" i="1" spc="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-20" dirty="0">
                <a:latin typeface="Arial" panose="020B0604020202020204" pitchFamily="34" charset="0"/>
                <a:cs typeface="Arial" panose="020B0604020202020204" pitchFamily="34" charset="0"/>
              </a:rPr>
              <a:t>Quintana</a:t>
            </a:r>
            <a:r>
              <a:rPr sz="1000" i="1" spc="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-35" dirty="0">
                <a:latin typeface="Arial" panose="020B0604020202020204" pitchFamily="34" charset="0"/>
                <a:cs typeface="Arial" panose="020B0604020202020204" pitchFamily="34" charset="0"/>
              </a:rPr>
              <a:t>Portales</a:t>
            </a:r>
            <a:endParaRPr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635" algn="ctr">
              <a:lnSpc>
                <a:spcPct val="100000"/>
              </a:lnSpc>
              <a:spcBef>
                <a:spcPts val="615"/>
              </a:spcBef>
            </a:pPr>
            <a:r>
              <a:rPr sz="1000" spc="25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sz="1000" spc="-25" dirty="0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sz="1000" spc="-5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000" spc="-55" dirty="0">
                <a:latin typeface="Arial" panose="020B0604020202020204" pitchFamily="34" charset="0"/>
                <a:cs typeface="Arial" panose="020B0604020202020204" pitchFamily="34" charset="0"/>
              </a:rPr>
              <a:t>r:</a:t>
            </a:r>
            <a:r>
              <a:rPr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spc="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-10" dirty="0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sz="1000" i="1" spc="-4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000" i="1" spc="-45" dirty="0">
                <a:latin typeface="Arial" panose="020B0604020202020204" pitchFamily="34" charset="0"/>
                <a:cs typeface="Arial" panose="020B0604020202020204" pitchFamily="34" charset="0"/>
              </a:rPr>
              <a:t>rge</a:t>
            </a:r>
            <a:r>
              <a:rPr lang="es-ES" sz="1000" i="1" spc="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40" dirty="0" err="1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sz="1000" i="1" spc="-480" dirty="0" err="1">
                <a:latin typeface="Arial" panose="020B0604020202020204" pitchFamily="34" charset="0"/>
                <a:cs typeface="Arial" panose="020B0604020202020204" pitchFamily="34" charset="0"/>
              </a:rPr>
              <a:t>´</a:t>
            </a:r>
            <a:r>
              <a:rPr sz="1000" i="1" spc="-25" dirty="0" err="1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000" i="1" spc="-5" dirty="0" err="1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sz="1000" i="1" spc="-80" dirty="0" err="1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sz="1000" i="1" spc="-30" dirty="0" err="1"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sz="1000" i="1" spc="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55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sz="1000" i="1" spc="15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000" i="1" spc="-7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sz="1000" i="1" spc="-40" dirty="0">
                <a:latin typeface="Arial" panose="020B0604020202020204" pitchFamily="34" charset="0"/>
                <a:cs typeface="Arial" panose="020B0604020202020204" pitchFamily="34" charset="0"/>
              </a:rPr>
              <a:t>eno</a:t>
            </a:r>
            <a:endParaRPr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90545" y="2666914"/>
            <a:ext cx="1528602" cy="328492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8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 y subobjetivos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25544F68-7B88-9441-2F35-FD507F536B20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4020E370-949E-B6F4-6626-9BCDC116B2F1}"/>
              </a:ext>
            </a:extLst>
          </p:cNvPr>
          <p:cNvSpPr txBox="1"/>
          <p:nvPr/>
        </p:nvSpPr>
        <p:spPr>
          <a:xfrm>
            <a:off x="289387" y="1460421"/>
            <a:ext cx="3988170" cy="17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que permita al usuario crear dinámicamente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334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de edición paramétrica para que los puntos de medida puedan modificar la prenda en 2D y en 3D. También se deben tener en cuenta las conexiones entre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08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Diseñar y resolver un problema de optimización para encontrar  los valores óptimos de los puntos de medida que preserven el  ajuste de la prenda entre avatares de distintas medidas antropomórficas.</a:t>
            </a:r>
          </a:p>
        </p:txBody>
      </p:sp>
      <p:sp>
        <p:nvSpPr>
          <p:cNvPr id="30" name="Rectángulo: esquinas redondeadas 29">
            <a:extLst>
              <a:ext uri="{FF2B5EF4-FFF2-40B4-BE49-F238E27FC236}">
                <a16:creationId xmlns:a16="http://schemas.microsoft.com/office/drawing/2014/main" id="{EB4355B8-A870-68E4-13DF-47C95752DE26}"/>
              </a:ext>
            </a:extLst>
          </p:cNvPr>
          <p:cNvSpPr/>
          <p:nvPr/>
        </p:nvSpPr>
        <p:spPr>
          <a:xfrm>
            <a:off x="140956" y="704847"/>
            <a:ext cx="4373894" cy="64452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C0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3BE43D6-708F-D399-BEE0-F2413C40641B}"/>
              </a:ext>
            </a:extLst>
          </p:cNvPr>
          <p:cNvSpPr txBox="1"/>
          <p:nvPr/>
        </p:nvSpPr>
        <p:spPr>
          <a:xfrm>
            <a:off x="127304" y="773195"/>
            <a:ext cx="4433057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Diseñar e implementar una herramienta que permita editar un patrón base de forma paramétrica en la plataforma SEDDI </a:t>
            </a:r>
            <a:r>
              <a:rPr lang="es-ES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Author</a:t>
            </a:r>
            <a:r>
              <a:rPr lang="es-E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 investigar el escalado de patrones desde un punto de vista paramétrico.</a:t>
            </a:r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id="{895C0A34-9079-744C-DB39-8A9F328ECED3}"/>
              </a:ext>
            </a:extLst>
          </p:cNvPr>
          <p:cNvSpPr/>
          <p:nvPr/>
        </p:nvSpPr>
        <p:spPr>
          <a:xfrm>
            <a:off x="1086916" y="110568"/>
            <a:ext cx="36210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1777274" y="107969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BCA7B4A5-23FC-22D6-A425-3795DA661F1D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8499476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35" y="196747"/>
            <a:ext cx="4610135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-5" dirty="0"/>
              <a:t>9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264652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endParaRPr lang="es-ES" sz="1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bject 36">
            <a:extLst>
              <a:ext uri="{FF2B5EF4-FFF2-40B4-BE49-F238E27FC236}">
                <a16:creationId xmlns:a16="http://schemas.microsoft.com/office/drawing/2014/main" id="{645DD419-31BE-463F-FE3D-4F26E6753402}"/>
              </a:ext>
            </a:extLst>
          </p:cNvPr>
          <p:cNvSpPr txBox="1"/>
          <p:nvPr/>
        </p:nvSpPr>
        <p:spPr>
          <a:xfrm>
            <a:off x="223694" y="1376971"/>
            <a:ext cx="2029386" cy="1442703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      Creación de </a:t>
            </a:r>
            <a:r>
              <a:rPr lang="es-ES" sz="1100" b="1" dirty="0" err="1">
                <a:solidFill>
                  <a:srgbClr val="DC143B"/>
                </a:solidFill>
                <a:latin typeface="Arial"/>
                <a:cs typeface="Arial"/>
              </a:rPr>
              <a:t>POMs</a:t>
            </a: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      Edición paramétrica</a:t>
            </a: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      Preservación del estilo </a:t>
            </a:r>
          </a:p>
          <a:p>
            <a:pPr marL="12700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     de la prenda entre avatares</a:t>
            </a:r>
          </a:p>
        </p:txBody>
      </p:sp>
      <p:sp>
        <p:nvSpPr>
          <p:cNvPr id="6" name="object 36">
            <a:extLst>
              <a:ext uri="{FF2B5EF4-FFF2-40B4-BE49-F238E27FC236}">
                <a16:creationId xmlns:a16="http://schemas.microsoft.com/office/drawing/2014/main" id="{6CF1B6F4-BE9A-2185-396F-7D320220DDB9}"/>
              </a:ext>
            </a:extLst>
          </p:cNvPr>
          <p:cNvSpPr txBox="1"/>
          <p:nvPr/>
        </p:nvSpPr>
        <p:spPr>
          <a:xfrm>
            <a:off x="2333878" y="1376056"/>
            <a:ext cx="2373883" cy="163762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POM TOOL</a:t>
            </a:r>
          </a:p>
          <a:p>
            <a:pPr marL="241300" indent="-228600" algn="ctr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 algn="ctr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PARAMETRIC EDITING TOOL</a:t>
            </a: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PROBLEMA </a:t>
            </a: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DE</a:t>
            </a: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 OPTIMIZACIÓN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9DCA44BD-86A4-579A-5FB1-35FE313ADA5D}"/>
              </a:ext>
            </a:extLst>
          </p:cNvPr>
          <p:cNvCxnSpPr>
            <a:cxnSpLocks/>
          </p:cNvCxnSpPr>
          <p:nvPr/>
        </p:nvCxnSpPr>
        <p:spPr>
          <a:xfrm>
            <a:off x="1860057" y="1453171"/>
            <a:ext cx="600342" cy="0"/>
          </a:xfrm>
          <a:prstGeom prst="straightConnector1">
            <a:avLst/>
          </a:prstGeom>
          <a:ln>
            <a:solidFill>
              <a:srgbClr val="DC143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22257BCA-2163-C04F-6F09-6E309024B168}"/>
              </a:ext>
            </a:extLst>
          </p:cNvPr>
          <p:cNvCxnSpPr>
            <a:cxnSpLocks/>
          </p:cNvCxnSpPr>
          <p:nvPr/>
        </p:nvCxnSpPr>
        <p:spPr>
          <a:xfrm>
            <a:off x="1860057" y="1986571"/>
            <a:ext cx="600342" cy="0"/>
          </a:xfrm>
          <a:prstGeom prst="straightConnector1">
            <a:avLst/>
          </a:prstGeom>
          <a:ln>
            <a:solidFill>
              <a:srgbClr val="DC143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BA2F01A8-C6FD-762C-807F-85F946CC9B80}"/>
              </a:ext>
            </a:extLst>
          </p:cNvPr>
          <p:cNvCxnSpPr>
            <a:cxnSpLocks/>
          </p:cNvCxnSpPr>
          <p:nvPr/>
        </p:nvCxnSpPr>
        <p:spPr>
          <a:xfrm>
            <a:off x="2228454" y="2596171"/>
            <a:ext cx="600342" cy="0"/>
          </a:xfrm>
          <a:prstGeom prst="straightConnector1">
            <a:avLst/>
          </a:prstGeom>
          <a:ln>
            <a:solidFill>
              <a:srgbClr val="DC143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0" name="Imagen 29">
            <a:extLst>
              <a:ext uri="{FF2B5EF4-FFF2-40B4-BE49-F238E27FC236}">
                <a16:creationId xmlns:a16="http://schemas.microsoft.com/office/drawing/2014/main" id="{B3623087-8EBD-A156-B415-21CA7318B0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100"/>
          <a:stretch/>
        </p:blipFill>
        <p:spPr>
          <a:xfrm>
            <a:off x="111287" y="1292766"/>
            <a:ext cx="314883" cy="320809"/>
          </a:xfrm>
          <a:prstGeom prst="rect">
            <a:avLst/>
          </a:prstGeom>
        </p:spPr>
      </p:pic>
      <p:pic>
        <p:nvPicPr>
          <p:cNvPr id="36" name="Imagen 35">
            <a:extLst>
              <a:ext uri="{FF2B5EF4-FFF2-40B4-BE49-F238E27FC236}">
                <a16:creationId xmlns:a16="http://schemas.microsoft.com/office/drawing/2014/main" id="{21CFF112-BE9A-5D3A-8D92-2FF962C754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100"/>
          <a:stretch/>
        </p:blipFill>
        <p:spPr>
          <a:xfrm>
            <a:off x="111286" y="1842891"/>
            <a:ext cx="314883" cy="320809"/>
          </a:xfrm>
          <a:prstGeom prst="rect">
            <a:avLst/>
          </a:prstGeom>
        </p:spPr>
      </p:pic>
      <p:pic>
        <p:nvPicPr>
          <p:cNvPr id="40" name="Imagen 39">
            <a:extLst>
              <a:ext uri="{FF2B5EF4-FFF2-40B4-BE49-F238E27FC236}">
                <a16:creationId xmlns:a16="http://schemas.microsoft.com/office/drawing/2014/main" id="{A2FA77F6-2C45-C89B-1957-8904D719D3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100"/>
          <a:stretch/>
        </p:blipFill>
        <p:spPr>
          <a:xfrm>
            <a:off x="111285" y="2445941"/>
            <a:ext cx="314883" cy="320809"/>
          </a:xfrm>
          <a:prstGeom prst="rect">
            <a:avLst/>
          </a:prstGeom>
        </p:spPr>
      </p:pic>
      <p:sp>
        <p:nvSpPr>
          <p:cNvPr id="29" name="object 10">
            <a:extLst>
              <a:ext uri="{FF2B5EF4-FFF2-40B4-BE49-F238E27FC236}">
                <a16:creationId xmlns:a16="http://schemas.microsoft.com/office/drawing/2014/main" id="{0C5E5F5B-2CC2-3151-FEDA-902641E311E6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id="{A9F9FA9D-276A-F32A-38E5-44467182CA2C}"/>
              </a:ext>
            </a:extLst>
          </p:cNvPr>
          <p:cNvSpPr/>
          <p:nvPr/>
        </p:nvSpPr>
        <p:spPr>
          <a:xfrm>
            <a:off x="1086916" y="110568"/>
            <a:ext cx="36210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026" name="Picture 2" descr="Qué es Typescript? | G-Talent.net | G-Talent.Net">
            <a:extLst>
              <a:ext uri="{FF2B5EF4-FFF2-40B4-BE49-F238E27FC236}">
                <a16:creationId xmlns:a16="http://schemas.microsoft.com/office/drawing/2014/main" id="{72B71E9A-0506-84D1-46D7-89046507D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786055"/>
            <a:ext cx="876184" cy="292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dux no muerde... ¿Qué es Redux y por qué debes conocerlo? - Enrique Oriol">
            <a:extLst>
              <a:ext uri="{FF2B5EF4-FFF2-40B4-BE49-F238E27FC236}">
                <a16:creationId xmlns:a16="http://schemas.microsoft.com/office/drawing/2014/main" id="{92B28EF1-B6D7-7C70-72C9-6087391030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85" b="25517"/>
          <a:stretch/>
        </p:blipFill>
        <p:spPr bwMode="auto">
          <a:xfrm>
            <a:off x="1712575" y="786054"/>
            <a:ext cx="876184" cy="29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na Introducción a React y React Native | Wildix">
            <a:extLst>
              <a:ext uri="{FF2B5EF4-FFF2-40B4-BE49-F238E27FC236}">
                <a16:creationId xmlns:a16="http://schemas.microsoft.com/office/drawing/2014/main" id="{2B760106-689C-E4A3-C7AB-F04EDB209D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074" y="746367"/>
            <a:ext cx="730337" cy="404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object 10">
            <a:extLst>
              <a:ext uri="{FF2B5EF4-FFF2-40B4-BE49-F238E27FC236}">
                <a16:creationId xmlns:a16="http://schemas.microsoft.com/office/drawing/2014/main" id="{FF0BFAFE-8577-72CF-4F48-0928DCA01880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2050" name="Picture 2" descr="GUÍA Python: qué es y por qué deberías aprenderlo">
            <a:extLst>
              <a:ext uri="{FF2B5EF4-FFF2-40B4-BE49-F238E27FC236}">
                <a16:creationId xmlns:a16="http://schemas.microsoft.com/office/drawing/2014/main" id="{DD58B4B1-4362-31F0-7B68-50A1D8C458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384" y="2916369"/>
            <a:ext cx="731064" cy="212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Learning PyTorch: Modules. This blog post is part of the series… | by  Dagang Wei | Medium">
            <a:extLst>
              <a:ext uri="{FF2B5EF4-FFF2-40B4-BE49-F238E27FC236}">
                <a16:creationId xmlns:a16="http://schemas.microsoft.com/office/drawing/2014/main" id="{DE9DA37E-CA7C-62D9-D608-53FB7999F7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143" y="2807820"/>
            <a:ext cx="738676" cy="369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2593295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-5" dirty="0"/>
              <a:t>10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313405" y="110885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POM Tool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6CAEBE6E-347D-67C9-5B90-E1C0458AF478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7" name="Imagen 36" descr="Diagrama&#10;&#10;Descripción generada automáticamente">
            <a:extLst>
              <a:ext uri="{FF2B5EF4-FFF2-40B4-BE49-F238E27FC236}">
                <a16:creationId xmlns:a16="http://schemas.microsoft.com/office/drawing/2014/main" id="{0C5B3F81-6A08-5C91-79E1-51DC0CC370C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5" y="1121519"/>
            <a:ext cx="4610100" cy="1339994"/>
          </a:xfrm>
          <a:prstGeom prst="rect">
            <a:avLst/>
          </a:prstGeom>
        </p:spPr>
      </p:pic>
      <p:sp>
        <p:nvSpPr>
          <p:cNvPr id="41" name="object 10">
            <a:extLst>
              <a:ext uri="{FF2B5EF4-FFF2-40B4-BE49-F238E27FC236}">
                <a16:creationId xmlns:a16="http://schemas.microsoft.com/office/drawing/2014/main" id="{A4A6E486-F206-AE7C-9555-3C130D79BD8A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54572393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-5" dirty="0"/>
              <a:t>10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313405" y="110885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POM Tool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6CAEBE6E-347D-67C9-5B90-E1C0458AF478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Imagen 13" descr="Diagrama&#10;&#10;Descripción generada automáticamente">
            <a:extLst>
              <a:ext uri="{FF2B5EF4-FFF2-40B4-BE49-F238E27FC236}">
                <a16:creationId xmlns:a16="http://schemas.microsoft.com/office/drawing/2014/main" id="{3173522E-6D5D-6E39-28E1-7E65B1AC2E5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1952" y="866963"/>
            <a:ext cx="1594770" cy="1906274"/>
          </a:xfrm>
          <a:prstGeom prst="rect">
            <a:avLst/>
          </a:prstGeom>
        </p:spPr>
      </p:pic>
      <p:pic>
        <p:nvPicPr>
          <p:cNvPr id="30" name="Imagen 29" descr="Diagrama&#10;&#10;Descripción generada automáticamente">
            <a:extLst>
              <a:ext uri="{FF2B5EF4-FFF2-40B4-BE49-F238E27FC236}">
                <a16:creationId xmlns:a16="http://schemas.microsoft.com/office/drawing/2014/main" id="{18B18458-5648-B411-5E54-E99FF4AC200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81" y="873331"/>
            <a:ext cx="1529691" cy="1906275"/>
          </a:xfrm>
          <a:prstGeom prst="rect">
            <a:avLst/>
          </a:prstGeom>
        </p:spPr>
      </p:pic>
      <p:pic>
        <p:nvPicPr>
          <p:cNvPr id="35" name="Imagen 34" descr="Diagrama&#10;&#10;Descripción generada automáticamente">
            <a:extLst>
              <a:ext uri="{FF2B5EF4-FFF2-40B4-BE49-F238E27FC236}">
                <a16:creationId xmlns:a16="http://schemas.microsoft.com/office/drawing/2014/main" id="{6A9C521D-28DC-F499-486D-7D7FCBF9AE5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3030" y="873332"/>
            <a:ext cx="1576469" cy="1906274"/>
          </a:xfrm>
          <a:prstGeom prst="rect">
            <a:avLst/>
          </a:prstGeom>
        </p:spPr>
      </p:pic>
      <p:sp>
        <p:nvSpPr>
          <p:cNvPr id="39" name="CuadroTexto 38">
            <a:extLst>
              <a:ext uri="{FF2B5EF4-FFF2-40B4-BE49-F238E27FC236}">
                <a16:creationId xmlns:a16="http://schemas.microsoft.com/office/drawing/2014/main" id="{480DDF0C-9502-C20C-DB0D-6E8E38FDE2D2}"/>
              </a:ext>
            </a:extLst>
          </p:cNvPr>
          <p:cNvSpPr txBox="1"/>
          <p:nvPr/>
        </p:nvSpPr>
        <p:spPr>
          <a:xfrm>
            <a:off x="122859" y="2720975"/>
            <a:ext cx="4495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HORIZONTAL         VERTICAL           DIAGONAL</a:t>
            </a:r>
          </a:p>
        </p:txBody>
      </p:sp>
      <p:sp>
        <p:nvSpPr>
          <p:cNvPr id="6" name="object 10">
            <a:extLst>
              <a:ext uri="{FF2B5EF4-FFF2-40B4-BE49-F238E27FC236}">
                <a16:creationId xmlns:a16="http://schemas.microsoft.com/office/drawing/2014/main" id="{32B7FEB9-6FE1-CF61-957A-1C67F3A8C517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12611715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11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365737" y="108741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Parametric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Editing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Tool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28238F13-C4EB-2F75-FD54-7B6884C292BF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Imagen 12" descr="Diagrama&#10;&#10;Descripción generada automáticamente">
            <a:extLst>
              <a:ext uri="{FF2B5EF4-FFF2-40B4-BE49-F238E27FC236}">
                <a16:creationId xmlns:a16="http://schemas.microsoft.com/office/drawing/2014/main" id="{1AEBA790-0D09-65CA-74AD-56A9306855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71" y="739775"/>
            <a:ext cx="3736449" cy="2296304"/>
          </a:xfrm>
          <a:prstGeom prst="rect">
            <a:avLst/>
          </a:prstGeom>
        </p:spPr>
      </p:pic>
      <p:sp>
        <p:nvSpPr>
          <p:cNvPr id="39" name="object 10">
            <a:extLst>
              <a:ext uri="{FF2B5EF4-FFF2-40B4-BE49-F238E27FC236}">
                <a16:creationId xmlns:a16="http://schemas.microsoft.com/office/drawing/2014/main" id="{DAEDE707-3261-4155-50AB-101ACA037DB5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10018166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11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365737" y="108741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Parametric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Editing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Tool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28238F13-C4EB-2F75-FD54-7B6884C292BF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Imagen 5" descr="Gráfico&#10;&#10;Descripción generada automáticamente">
            <a:extLst>
              <a:ext uri="{FF2B5EF4-FFF2-40B4-BE49-F238E27FC236}">
                <a16:creationId xmlns:a16="http://schemas.microsoft.com/office/drawing/2014/main" id="{BA491C59-2466-A300-781E-C64E2F8BB9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80" y="974177"/>
            <a:ext cx="4610100" cy="1630163"/>
          </a:xfrm>
          <a:prstGeom prst="rect">
            <a:avLst/>
          </a:prstGeom>
        </p:spPr>
      </p:pic>
      <p:sp>
        <p:nvSpPr>
          <p:cNvPr id="12" name="object 10">
            <a:extLst>
              <a:ext uri="{FF2B5EF4-FFF2-40B4-BE49-F238E27FC236}">
                <a16:creationId xmlns:a16="http://schemas.microsoft.com/office/drawing/2014/main" id="{BEC74E03-856D-EF96-0FC7-A5B96914BA02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04924323"/>
      </p:ext>
    </p:extLst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-5" dirty="0"/>
              <a:t>11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365737" y="108741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Parametric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Editing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Tool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28238F13-C4EB-2F75-FD54-7B6884C292BF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Imagen 5" descr="Diagrama&#10;&#10;Descripción generada automáticamente">
            <a:extLst>
              <a:ext uri="{FF2B5EF4-FFF2-40B4-BE49-F238E27FC236}">
                <a16:creationId xmlns:a16="http://schemas.microsoft.com/office/drawing/2014/main" id="{66CFDF81-AD8D-467C-E006-3584A7A146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801" y="662149"/>
            <a:ext cx="3736449" cy="2557909"/>
          </a:xfrm>
          <a:prstGeom prst="rect">
            <a:avLst/>
          </a:prstGeom>
        </p:spPr>
      </p:pic>
      <p:sp>
        <p:nvSpPr>
          <p:cNvPr id="14" name="object 10">
            <a:extLst>
              <a:ext uri="{FF2B5EF4-FFF2-40B4-BE49-F238E27FC236}">
                <a16:creationId xmlns:a16="http://schemas.microsoft.com/office/drawing/2014/main" id="{1502AADE-0F9C-7E7D-B207-A213CC93A2D6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3696762"/>
      </p:ext>
    </p:extLst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11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365737" y="108741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Parametric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Editing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Tool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28238F13-C4EB-2F75-FD54-7B6884C292BF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Imagen 11" descr="Gráfico&#10;&#10;Descripción generada automáticamente">
            <a:extLst>
              <a:ext uri="{FF2B5EF4-FFF2-40B4-BE49-F238E27FC236}">
                <a16:creationId xmlns:a16="http://schemas.microsoft.com/office/drawing/2014/main" id="{3D2A276E-9A77-A7EE-D2B2-E32E3067148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59" y="824189"/>
            <a:ext cx="2031070" cy="2233039"/>
          </a:xfrm>
          <a:prstGeom prst="rect">
            <a:avLst/>
          </a:prstGeom>
        </p:spPr>
      </p:pic>
      <p:pic>
        <p:nvPicPr>
          <p:cNvPr id="30" name="Imagen 29" descr="Diagrama&#10;&#10;Descripción generada automáticamente">
            <a:extLst>
              <a:ext uri="{FF2B5EF4-FFF2-40B4-BE49-F238E27FC236}">
                <a16:creationId xmlns:a16="http://schemas.microsoft.com/office/drawing/2014/main" id="{0BA3B3F7-69A2-786A-0E09-74B4629E0DC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191" y="1149126"/>
            <a:ext cx="2320503" cy="1362527"/>
          </a:xfrm>
          <a:prstGeom prst="rect">
            <a:avLst/>
          </a:prstGeom>
        </p:spPr>
      </p:pic>
      <p:sp>
        <p:nvSpPr>
          <p:cNvPr id="39" name="object 10">
            <a:extLst>
              <a:ext uri="{FF2B5EF4-FFF2-40B4-BE49-F238E27FC236}">
                <a16:creationId xmlns:a16="http://schemas.microsoft.com/office/drawing/2014/main" id="{A084A20F-0FE7-6EA2-07CA-FC367775E658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80573499"/>
      </p:ext>
    </p:extLst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11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365737" y="108741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Parametric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Editing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Tool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28238F13-C4EB-2F75-FD54-7B6884C292BF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5" name="Imagen 34" descr="Diagrama&#10;&#10;Descripción generada automáticamente">
            <a:extLst>
              <a:ext uri="{FF2B5EF4-FFF2-40B4-BE49-F238E27FC236}">
                <a16:creationId xmlns:a16="http://schemas.microsoft.com/office/drawing/2014/main" id="{1726951C-7CE8-6FF1-41B7-BD39D03C563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7" y="708305"/>
            <a:ext cx="4610100" cy="1232403"/>
          </a:xfrm>
          <a:prstGeom prst="rect">
            <a:avLst/>
          </a:prstGeom>
        </p:spPr>
      </p:pic>
      <p:pic>
        <p:nvPicPr>
          <p:cNvPr id="37" name="Imagen 36" descr="Diagrama&#10;&#10;Descripción generada automáticamente">
            <a:extLst>
              <a:ext uri="{FF2B5EF4-FFF2-40B4-BE49-F238E27FC236}">
                <a16:creationId xmlns:a16="http://schemas.microsoft.com/office/drawing/2014/main" id="{6E6C97D7-D89A-5059-9ED9-78E82B8139D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594" y="2029986"/>
            <a:ext cx="2790285" cy="1284847"/>
          </a:xfrm>
          <a:prstGeom prst="rect">
            <a:avLst/>
          </a:prstGeom>
        </p:spPr>
      </p:pic>
      <p:sp>
        <p:nvSpPr>
          <p:cNvPr id="14" name="object 10">
            <a:extLst>
              <a:ext uri="{FF2B5EF4-FFF2-40B4-BE49-F238E27FC236}">
                <a16:creationId xmlns:a16="http://schemas.microsoft.com/office/drawing/2014/main" id="{1B040756-F556-D894-0735-15E16E75C800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2589393"/>
      </p:ext>
    </p:extLst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11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365737" y="108741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Conexiones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28238F13-C4EB-2F75-FD54-7B6884C292BF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Imagen 13" descr="Diagrama&#10;&#10;Descripción generada automáticamente">
            <a:extLst>
              <a:ext uri="{FF2B5EF4-FFF2-40B4-BE49-F238E27FC236}">
                <a16:creationId xmlns:a16="http://schemas.microsoft.com/office/drawing/2014/main" id="{99F2571B-F4D2-6E41-6A10-5EFD6267B41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24" y="1482646"/>
            <a:ext cx="2803812" cy="943858"/>
          </a:xfrm>
          <a:prstGeom prst="rect">
            <a:avLst/>
          </a:prstGeom>
        </p:spPr>
      </p:pic>
      <p:pic>
        <p:nvPicPr>
          <p:cNvPr id="30" name="Imagen 29" descr="Diagrama&#10;&#10;Descripción generada automáticamente">
            <a:extLst>
              <a:ext uri="{FF2B5EF4-FFF2-40B4-BE49-F238E27FC236}">
                <a16:creationId xmlns:a16="http://schemas.microsoft.com/office/drawing/2014/main" id="{B11CCF42-1399-1507-3C3C-4A036652243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94" y="2426504"/>
            <a:ext cx="2701563" cy="909437"/>
          </a:xfrm>
          <a:prstGeom prst="rect">
            <a:avLst/>
          </a:prstGeom>
        </p:spPr>
      </p:pic>
      <p:pic>
        <p:nvPicPr>
          <p:cNvPr id="36" name="Imagen 35" descr="Diagrama&#10;&#10;Descripción generada automáticamente">
            <a:extLst>
              <a:ext uri="{FF2B5EF4-FFF2-40B4-BE49-F238E27FC236}">
                <a16:creationId xmlns:a16="http://schemas.microsoft.com/office/drawing/2014/main" id="{18FCA920-A409-9260-1EE4-1EC4A43BBC7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5377"/>
            <a:ext cx="3214969" cy="852626"/>
          </a:xfrm>
          <a:prstGeom prst="rect">
            <a:avLst/>
          </a:prstGeom>
        </p:spPr>
      </p:pic>
      <p:pic>
        <p:nvPicPr>
          <p:cNvPr id="44" name="Imagen 43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DE416EFA-C3FD-2A48-823A-7FF4FA96548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939" y="1278220"/>
            <a:ext cx="1237158" cy="1822218"/>
          </a:xfrm>
          <a:prstGeom prst="rect">
            <a:avLst/>
          </a:prstGeom>
        </p:spPr>
      </p:pic>
      <p:sp>
        <p:nvSpPr>
          <p:cNvPr id="45" name="object 10">
            <a:extLst>
              <a:ext uri="{FF2B5EF4-FFF2-40B4-BE49-F238E27FC236}">
                <a16:creationId xmlns:a16="http://schemas.microsoft.com/office/drawing/2014/main" id="{D6EB3E97-34EF-DD1A-D7B5-F698C42B3DB6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225108CA-2199-65D8-A30E-9450550C4165}"/>
              </a:ext>
            </a:extLst>
          </p:cNvPr>
          <p:cNvSpPr/>
          <p:nvPr/>
        </p:nvSpPr>
        <p:spPr>
          <a:xfrm>
            <a:off x="3281555" y="2172614"/>
            <a:ext cx="1120503" cy="76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832D7B0A-D767-7F84-2500-6CF665C06C8B}"/>
              </a:ext>
            </a:extLst>
          </p:cNvPr>
          <p:cNvSpPr/>
          <p:nvPr/>
        </p:nvSpPr>
        <p:spPr>
          <a:xfrm>
            <a:off x="3272342" y="1435298"/>
            <a:ext cx="1120503" cy="76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D1E6E87-A1C4-1722-EA7C-9EB1FD962659}"/>
              </a:ext>
            </a:extLst>
          </p:cNvPr>
          <p:cNvSpPr txBox="1"/>
          <p:nvPr/>
        </p:nvSpPr>
        <p:spPr>
          <a:xfrm>
            <a:off x="3214969" y="1383664"/>
            <a:ext cx="1185534" cy="2000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ES" sz="700" dirty="0"/>
              <a:t>ANCHO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10EFD70E-74AC-94AD-8EE9-8DF754523A24}"/>
              </a:ext>
            </a:extLst>
          </p:cNvPr>
          <p:cNvSpPr txBox="1"/>
          <p:nvPr/>
        </p:nvSpPr>
        <p:spPr>
          <a:xfrm>
            <a:off x="3213538" y="2119755"/>
            <a:ext cx="1185534" cy="20005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s-ES" sz="700" dirty="0"/>
              <a:t>ANCHO</a:t>
            </a:r>
          </a:p>
        </p:txBody>
      </p:sp>
      <p:pic>
        <p:nvPicPr>
          <p:cNvPr id="63" name="Imagen 62" descr="Diagrama&#10;&#10;Descripción generada automáticamente">
            <a:extLst>
              <a:ext uri="{FF2B5EF4-FFF2-40B4-BE49-F238E27FC236}">
                <a16:creationId xmlns:a16="http://schemas.microsoft.com/office/drawing/2014/main" id="{AC3139FF-FDB5-2206-B0E2-1CE61F4CC41E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191" b="73260"/>
          <a:stretch/>
        </p:blipFill>
        <p:spPr>
          <a:xfrm>
            <a:off x="3256106" y="865341"/>
            <a:ext cx="1230732" cy="461665"/>
          </a:xfrm>
          <a:prstGeom prst="rect">
            <a:avLst/>
          </a:prstGeom>
        </p:spPr>
      </p:pic>
      <p:sp>
        <p:nvSpPr>
          <p:cNvPr id="47" name="Rectángulo 46">
            <a:extLst>
              <a:ext uri="{FF2B5EF4-FFF2-40B4-BE49-F238E27FC236}">
                <a16:creationId xmlns:a16="http://schemas.microsoft.com/office/drawing/2014/main" id="{704C17D3-9162-1AC1-5996-EDC0BFC6D383}"/>
              </a:ext>
            </a:extLst>
          </p:cNvPr>
          <p:cNvSpPr/>
          <p:nvPr/>
        </p:nvSpPr>
        <p:spPr>
          <a:xfrm>
            <a:off x="3245848" y="841870"/>
            <a:ext cx="1251249" cy="2258569"/>
          </a:xfrm>
          <a:prstGeom prst="rect">
            <a:avLst/>
          </a:prstGeom>
          <a:noFill/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s-ES" sz="11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563626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064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18000" y="0"/>
                  </a:move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2064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941" y="108764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Estado del arte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35" y="199584"/>
            <a:ext cx="4610135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36169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rgbClr val="FFFFFF"/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dice	</a:t>
            </a:r>
            <a:r>
              <a:rPr sz="600" b="1" dirty="0" err="1">
                <a:solidFill>
                  <a:srgbClr val="7F7F7F"/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n</a:t>
            </a:r>
            <a:endParaRPr lang="es-ES" sz="600" dirty="0"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2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C7667F7B-4AE3-E945-388F-003121C38E43}"/>
              </a:ext>
            </a:extLst>
          </p:cNvPr>
          <p:cNvSpPr txBox="1"/>
          <p:nvPr/>
        </p:nvSpPr>
        <p:spPr>
          <a:xfrm>
            <a:off x="0" y="215131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Índice</a:t>
            </a:r>
          </a:p>
        </p:txBody>
      </p:sp>
      <p:sp>
        <p:nvSpPr>
          <p:cNvPr id="24" name="object 36">
            <a:extLst>
              <a:ext uri="{FF2B5EF4-FFF2-40B4-BE49-F238E27FC236}">
                <a16:creationId xmlns:a16="http://schemas.microsoft.com/office/drawing/2014/main" id="{DE48502B-B9E4-5288-F22C-07E60D034579}"/>
              </a:ext>
            </a:extLst>
          </p:cNvPr>
          <p:cNvSpPr txBox="1"/>
          <p:nvPr/>
        </p:nvSpPr>
        <p:spPr>
          <a:xfrm>
            <a:off x="597788" y="857239"/>
            <a:ext cx="2176908" cy="20018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buSzPct val="150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Introducción</a:t>
            </a: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50000"/>
              <a:buBlip>
                <a:blip r:embed="rId3"/>
              </a:buBlip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  <a:buSzPct val="150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Estado del arte</a:t>
            </a: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50000"/>
              <a:buBlip>
                <a:blip r:embed="rId3"/>
              </a:buBlip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  <a:buSzPct val="150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Objetivos</a:t>
            </a: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50000"/>
              <a:buBlip>
                <a:blip r:embed="rId3"/>
              </a:buBlip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  <a:buSzPct val="150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Desarrollo y resultados</a:t>
            </a: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50000"/>
              <a:buBlip>
                <a:blip r:embed="rId3"/>
              </a:buBlip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  <a:buSzPct val="150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Conclusiones</a:t>
            </a: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50000"/>
              <a:buBlip>
                <a:blip r:embed="rId3"/>
              </a:buBlip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  <a:buSzPct val="150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Trabajos futuros</a:t>
            </a:r>
          </a:p>
        </p:txBody>
      </p:sp>
      <p:pic>
        <p:nvPicPr>
          <p:cNvPr id="30" name="Imagen 29">
            <a:extLst>
              <a:ext uri="{FF2B5EF4-FFF2-40B4-BE49-F238E27FC236}">
                <a16:creationId xmlns:a16="http://schemas.microsoft.com/office/drawing/2014/main" id="{A0F59998-DD39-260C-18AD-E3EEE3F153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5678" y="793236"/>
            <a:ext cx="280158" cy="2154670"/>
          </a:xfrm>
          <a:prstGeom prst="rect">
            <a:avLst/>
          </a:prstGeom>
        </p:spPr>
      </p:pic>
      <p:sp>
        <p:nvSpPr>
          <p:cNvPr id="29" name="object 10">
            <a:extLst>
              <a:ext uri="{FF2B5EF4-FFF2-40B4-BE49-F238E27FC236}">
                <a16:creationId xmlns:a16="http://schemas.microsoft.com/office/drawing/2014/main" id="{FB13C0C4-6059-61AA-D02A-A00DD2CFC8EA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0">
            <a:extLst>
              <a:ext uri="{FF2B5EF4-FFF2-40B4-BE49-F238E27FC236}">
                <a16:creationId xmlns:a16="http://schemas.microsoft.com/office/drawing/2014/main" id="{A0C3B53F-86CB-3A83-4CA1-0D5753A215C4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610100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12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416899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Limitaciones de la edición paramétrica</a:t>
            </a:r>
          </a:p>
        </p:txBody>
      </p:sp>
      <p:pic>
        <p:nvPicPr>
          <p:cNvPr id="6" name="Imagen 5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04E82C3D-0CED-6E4A-21ED-EA830421DAE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85" y="873162"/>
            <a:ext cx="2295196" cy="1730375"/>
          </a:xfrm>
          <a:prstGeom prst="rect">
            <a:avLst/>
          </a:prstGeom>
        </p:spPr>
      </p:pic>
      <p:pic>
        <p:nvPicPr>
          <p:cNvPr id="30" name="Imagen 29" descr="Gráfico de líneas&#10;&#10;Descripción generada automáticamente con confianza media">
            <a:extLst>
              <a:ext uri="{FF2B5EF4-FFF2-40B4-BE49-F238E27FC236}">
                <a16:creationId xmlns:a16="http://schemas.microsoft.com/office/drawing/2014/main" id="{E9302D59-4059-2983-F535-AD865B3DF7D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821" y="1318298"/>
            <a:ext cx="2228207" cy="824153"/>
          </a:xfrm>
          <a:prstGeom prst="rect">
            <a:avLst/>
          </a:prstGeom>
        </p:spPr>
      </p:pic>
      <p:sp>
        <p:nvSpPr>
          <p:cNvPr id="5" name="object 10">
            <a:extLst>
              <a:ext uri="{FF2B5EF4-FFF2-40B4-BE49-F238E27FC236}">
                <a16:creationId xmlns:a16="http://schemas.microsoft.com/office/drawing/2014/main" id="{1805E1D1-55BD-9C6A-366B-01D447DD44D8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id="{25010C8E-E113-272C-F8FE-202A4345068F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08892984"/>
      </p:ext>
    </p:extLst>
  </p:cSld>
  <p:clrMapOvr>
    <a:masterClrMapping/>
  </p:clrMapOvr>
  <p:transition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4610100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12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416899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POM &amp; PARAMETRIC TOOL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1805E1D1-55BD-9C6A-366B-01D447DD44D8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0">
            <a:extLst>
              <a:ext uri="{FF2B5EF4-FFF2-40B4-BE49-F238E27FC236}">
                <a16:creationId xmlns:a16="http://schemas.microsoft.com/office/drawing/2014/main" id="{25010C8E-E113-272C-F8FE-202A4345068F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Elementos multimedia en línea 13" title="TFM: POM &amp; PARAMETRIC TOOLS  + CONECTIONS">
            <a:hlinkClick r:id="" action="ppaction://media"/>
            <a:extLst>
              <a:ext uri="{FF2B5EF4-FFF2-40B4-BE49-F238E27FC236}">
                <a16:creationId xmlns:a16="http://schemas.microsoft.com/office/drawing/2014/main" id="{82E32FBD-60D9-4A2C-246C-A734D3F7D39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13778" y="663575"/>
            <a:ext cx="4240200" cy="2394603"/>
          </a:xfrm>
          <a:prstGeom prst="rect">
            <a:avLst/>
          </a:prstGeom>
        </p:spPr>
      </p:pic>
      <p:sp>
        <p:nvSpPr>
          <p:cNvPr id="33" name="CuadroTexto 32">
            <a:extLst>
              <a:ext uri="{FF2B5EF4-FFF2-40B4-BE49-F238E27FC236}">
                <a16:creationId xmlns:a16="http://schemas.microsoft.com/office/drawing/2014/main" id="{7BC663D2-CE8A-50DE-093E-24C9B9DE0BC8}"/>
              </a:ext>
            </a:extLst>
          </p:cNvPr>
          <p:cNvSpPr txBox="1"/>
          <p:nvPr/>
        </p:nvSpPr>
        <p:spPr>
          <a:xfrm>
            <a:off x="1123152" y="3031957"/>
            <a:ext cx="25542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400" dirty="0">
                <a:hlinkClick r:id="rId5"/>
              </a:rPr>
              <a:t>https://youtu.be/yAdnUXdh4cQ</a:t>
            </a:r>
            <a:r>
              <a:rPr lang="es-E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6630479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Imagen 60" descr="Diagrama&#10;&#10;Descripción generada automáticamente">
            <a:extLst>
              <a:ext uri="{FF2B5EF4-FFF2-40B4-BE49-F238E27FC236}">
                <a16:creationId xmlns:a16="http://schemas.microsoft.com/office/drawing/2014/main" id="{3B5B0C3D-C4D1-98C6-337D-F4B7213F7C6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2" r="25086" b="1520"/>
          <a:stretch/>
        </p:blipFill>
        <p:spPr>
          <a:xfrm rot="16200000">
            <a:off x="1045668" y="-411526"/>
            <a:ext cx="2516680" cy="4608017"/>
          </a:xfrm>
          <a:prstGeom prst="rect">
            <a:avLst/>
          </a:prstGeom>
        </p:spPr>
      </p:pic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13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465442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Problema de optimización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F98BECE9-103D-8CDE-7C98-F945667BFF6F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0">
            <a:extLst>
              <a:ext uri="{FF2B5EF4-FFF2-40B4-BE49-F238E27FC236}">
                <a16:creationId xmlns:a16="http://schemas.microsoft.com/office/drawing/2014/main" id="{AC8EEEAF-EB0B-7D30-9322-3FEDB735A7B4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E6504924-B9C3-B6FB-0C93-39B3BBF01E91}"/>
              </a:ext>
            </a:extLst>
          </p:cNvPr>
          <p:cNvSpPr txBox="1"/>
          <p:nvPr/>
        </p:nvSpPr>
        <p:spPr>
          <a:xfrm>
            <a:off x="3683034" y="1755740"/>
            <a:ext cx="1005421" cy="14055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lang="es-ES" sz="700" b="1" dirty="0">
                <a:latin typeface="Arial" panose="020B0604020202020204" pitchFamily="34" charset="0"/>
                <a:cs typeface="Calibri"/>
              </a:rPr>
              <a:t>POM OPTIMIZADO</a:t>
            </a: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lang="es-ES" sz="700" b="1" dirty="0">
                <a:latin typeface="Arial" panose="020B0604020202020204" pitchFamily="34" charset="0"/>
                <a:cs typeface="Calibri"/>
              </a:rPr>
              <a:t>+24,53cm</a:t>
            </a:r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80A9EE0E-122E-DE00-435C-A0E613F52A2E}"/>
              </a:ext>
            </a:extLst>
          </p:cNvPr>
          <p:cNvSpPr txBox="1"/>
          <p:nvPr/>
        </p:nvSpPr>
        <p:spPr>
          <a:xfrm>
            <a:off x="932555" y="1977693"/>
            <a:ext cx="1005421" cy="11644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lang="es-ES" sz="700" b="1" dirty="0">
                <a:latin typeface="Arial" panose="020B0604020202020204" pitchFamily="34" charset="0"/>
                <a:cs typeface="Calibri"/>
              </a:rPr>
              <a:t>POM HORIZONTAL </a:t>
            </a: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endParaRPr lang="es-ES" sz="700" b="1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lang="es-ES" sz="700" b="1" dirty="0">
                <a:latin typeface="Arial" panose="020B0604020202020204" pitchFamily="34" charset="0"/>
                <a:cs typeface="Calibri"/>
              </a:rPr>
              <a:t>50cm</a:t>
            </a:r>
          </a:p>
        </p:txBody>
      </p:sp>
    </p:spTree>
    <p:extLst>
      <p:ext uri="{BB962C8B-B14F-4D97-AF65-F5344CB8AC3E}">
        <p14:creationId xmlns:p14="http://schemas.microsoft.com/office/powerpoint/2010/main" val="1865497664"/>
      </p:ext>
    </p:extLst>
  </p:cSld>
  <p:clrMapOvr>
    <a:masterClrMapping/>
  </p:clrMapOvr>
  <p:transition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61" y="196747"/>
            <a:ext cx="4610262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14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518151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Resultados problema de optimización</a:t>
            </a:r>
          </a:p>
        </p:txBody>
      </p:sp>
      <p:sp>
        <p:nvSpPr>
          <p:cNvPr id="6" name="object 10">
            <a:extLst>
              <a:ext uri="{FF2B5EF4-FFF2-40B4-BE49-F238E27FC236}">
                <a16:creationId xmlns:a16="http://schemas.microsoft.com/office/drawing/2014/main" id="{D917CB55-18A8-6103-C161-325FBDBBB084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Imagen 11" descr="Forma, Rectángulo&#10;&#10;Descripción generada automáticamente">
            <a:extLst>
              <a:ext uri="{FF2B5EF4-FFF2-40B4-BE49-F238E27FC236}">
                <a16:creationId xmlns:a16="http://schemas.microsoft.com/office/drawing/2014/main" id="{A4A96D13-9301-BFD8-E1EE-E901E43AA1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2" y="1333967"/>
            <a:ext cx="904365" cy="1202613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7AC4CF88-61B1-328E-276A-C30407360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9963" y="1386727"/>
            <a:ext cx="3369221" cy="1097095"/>
          </a:xfrm>
          <a:prstGeom prst="rect">
            <a:avLst/>
          </a:prstGeom>
        </p:spPr>
      </p:pic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F3621991-9342-BEC6-37D8-4D9F77B3E476}"/>
              </a:ext>
            </a:extLst>
          </p:cNvPr>
          <p:cNvCxnSpPr>
            <a:cxnSpLocks/>
          </p:cNvCxnSpPr>
          <p:nvPr/>
        </p:nvCxnSpPr>
        <p:spPr>
          <a:xfrm>
            <a:off x="2170748" y="1577975"/>
            <a:ext cx="1177695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5" name="Conector recto 34">
            <a:extLst>
              <a:ext uri="{FF2B5EF4-FFF2-40B4-BE49-F238E27FC236}">
                <a16:creationId xmlns:a16="http://schemas.microsoft.com/office/drawing/2014/main" id="{6C8794F2-3571-4065-9F24-FFC6E70C7ED5}"/>
              </a:ext>
            </a:extLst>
          </p:cNvPr>
          <p:cNvCxnSpPr>
            <a:cxnSpLocks/>
          </p:cNvCxnSpPr>
          <p:nvPr/>
        </p:nvCxnSpPr>
        <p:spPr>
          <a:xfrm>
            <a:off x="3371850" y="1577975"/>
            <a:ext cx="1011848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3" name="object 10">
            <a:extLst>
              <a:ext uri="{FF2B5EF4-FFF2-40B4-BE49-F238E27FC236}">
                <a16:creationId xmlns:a16="http://schemas.microsoft.com/office/drawing/2014/main" id="{2EB004EE-2A55-E146-3634-B6454198929A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57962858"/>
      </p:ext>
    </p:extLst>
  </p:cSld>
  <p:clrMapOvr>
    <a:masterClrMapping/>
  </p:clrMapOvr>
  <p:transition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61" y="196747"/>
            <a:ext cx="4610262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14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518151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Resultados problema de optimización</a:t>
            </a:r>
          </a:p>
        </p:txBody>
      </p:sp>
      <p:sp>
        <p:nvSpPr>
          <p:cNvPr id="6" name="object 10">
            <a:extLst>
              <a:ext uri="{FF2B5EF4-FFF2-40B4-BE49-F238E27FC236}">
                <a16:creationId xmlns:a16="http://schemas.microsoft.com/office/drawing/2014/main" id="{D917CB55-18A8-6103-C161-325FBDBBB084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Imagen 11" descr="Forma, Rectángulo&#10;&#10;Descripción generada automáticamente">
            <a:extLst>
              <a:ext uri="{FF2B5EF4-FFF2-40B4-BE49-F238E27FC236}">
                <a16:creationId xmlns:a16="http://schemas.microsoft.com/office/drawing/2014/main" id="{A4A96D13-9301-BFD8-E1EE-E901E43AA1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92" y="1333967"/>
            <a:ext cx="904365" cy="1202613"/>
          </a:xfrm>
          <a:prstGeom prst="rect">
            <a:avLst/>
          </a:prstGeom>
        </p:spPr>
      </p:pic>
      <p:pic>
        <p:nvPicPr>
          <p:cNvPr id="5" name="object 27">
            <a:extLst>
              <a:ext uri="{FF2B5EF4-FFF2-40B4-BE49-F238E27FC236}">
                <a16:creationId xmlns:a16="http://schemas.microsoft.com/office/drawing/2014/main" id="{1E00EE59-238C-5A46-FA79-172C69922A57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098263" y="645420"/>
            <a:ext cx="3228083" cy="2684748"/>
          </a:xfrm>
          <a:prstGeom prst="rect">
            <a:avLst/>
          </a:prstGeom>
        </p:spPr>
      </p:pic>
      <p:sp>
        <p:nvSpPr>
          <p:cNvPr id="13" name="object 10">
            <a:extLst>
              <a:ext uri="{FF2B5EF4-FFF2-40B4-BE49-F238E27FC236}">
                <a16:creationId xmlns:a16="http://schemas.microsoft.com/office/drawing/2014/main" id="{3071DB4E-901F-A02F-EA26-98D9D931A375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81964854"/>
      </p:ext>
    </p:extLst>
  </p:cSld>
  <p:clrMapOvr>
    <a:masterClrMapping/>
  </p:clrMapOvr>
  <p:transition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Conclusiones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15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3308922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6918F20A-86C3-B6D6-E7B2-B910A9B34805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EE37A13-14A5-0F14-24B9-4D4CD54F2A0A}"/>
              </a:ext>
            </a:extLst>
          </p:cNvPr>
          <p:cNvSpPr txBox="1"/>
          <p:nvPr/>
        </p:nvSpPr>
        <p:spPr>
          <a:xfrm>
            <a:off x="323481" y="751657"/>
            <a:ext cx="3988170" cy="17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que permita al usuario crear dinámicamente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334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de edición paramétrica para que los puntos de medida puedan modificar la prenda en 2D y en 3D. También se deben tener en cuenta las conexiones entre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08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Diseñar y resolver un problema de optimización para encontrar  los valores óptimos de los puntos de medida que preserven el  ajuste de la prenda entre avatares de distintas medidas antropomórficas.</a:t>
            </a:r>
          </a:p>
        </p:txBody>
      </p:sp>
      <p:sp>
        <p:nvSpPr>
          <p:cNvPr id="33" name="object 10">
            <a:extLst>
              <a:ext uri="{FF2B5EF4-FFF2-40B4-BE49-F238E27FC236}">
                <a16:creationId xmlns:a16="http://schemas.microsoft.com/office/drawing/2014/main" id="{37512FA5-7F48-D0E0-7419-43E13A3CD426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9754531"/>
      </p:ext>
    </p:extLst>
  </p:cSld>
  <p:clrMapOvr>
    <a:masterClrMapping/>
  </p:clrMapOvr>
  <p:transition>
    <p:cut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Conclusiones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15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3308922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6918F20A-86C3-B6D6-E7B2-B910A9B34805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EE37A13-14A5-0F14-24B9-4D4CD54F2A0A}"/>
              </a:ext>
            </a:extLst>
          </p:cNvPr>
          <p:cNvSpPr txBox="1"/>
          <p:nvPr/>
        </p:nvSpPr>
        <p:spPr>
          <a:xfrm>
            <a:off x="323481" y="751657"/>
            <a:ext cx="3988170" cy="17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que permita al usuario crear dinámicamente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334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de edición paramétrica para que los puntos de medida puedan modificar la prenda en 2D y en 3D. También se deben tener en cuenta las conexiones entre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08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Diseñar y resolver un problema de optimización para encontrar  los valores óptimos de los puntos de medida que preserven el  ajuste de la prenda entre avatares de distintas medidas antropomórficas.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13B977C-BF5B-C94E-F385-74968F2C5C4A}"/>
              </a:ext>
            </a:extLst>
          </p:cNvPr>
          <p:cNvSpPr txBox="1"/>
          <p:nvPr/>
        </p:nvSpPr>
        <p:spPr>
          <a:xfrm>
            <a:off x="330441" y="746159"/>
            <a:ext cx="3988170" cy="240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chemeClr val="accent3"/>
              </a:buClr>
              <a:buSzPct val="130000"/>
              <a:buFont typeface="Wingdings" panose="05000000000000000000" pitchFamily="2" charset="2"/>
              <a:buChar char="ü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3" name="object 10">
            <a:extLst>
              <a:ext uri="{FF2B5EF4-FFF2-40B4-BE49-F238E27FC236}">
                <a16:creationId xmlns:a16="http://schemas.microsoft.com/office/drawing/2014/main" id="{4CF601A5-DCAC-6D98-C21C-DC524FB5066A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94456140"/>
      </p:ext>
    </p:extLst>
  </p:cSld>
  <p:clrMapOvr>
    <a:masterClrMapping/>
  </p:clrMapOvr>
  <p:transition>
    <p:cut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Conclusiones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15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3308922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6918F20A-86C3-B6D6-E7B2-B910A9B34805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EE37A13-14A5-0F14-24B9-4D4CD54F2A0A}"/>
              </a:ext>
            </a:extLst>
          </p:cNvPr>
          <p:cNvSpPr txBox="1"/>
          <p:nvPr/>
        </p:nvSpPr>
        <p:spPr>
          <a:xfrm>
            <a:off x="323481" y="751657"/>
            <a:ext cx="3988170" cy="17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que permita al usuario crear dinámicamente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334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de edición paramétrica para que los puntos de medida puedan modificar la prenda en 2D y en 3D. También se deben tener en cuenta las conexiones entre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08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Diseñar y resolver un problema de optimización para encontrar  los valores óptimos de los puntos de medida que preserven el  ajuste de la prenda entre avatares de distintas medidas antropomórficas.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13B977C-BF5B-C94E-F385-74968F2C5C4A}"/>
              </a:ext>
            </a:extLst>
          </p:cNvPr>
          <p:cNvSpPr txBox="1"/>
          <p:nvPr/>
        </p:nvSpPr>
        <p:spPr>
          <a:xfrm>
            <a:off x="330441" y="746159"/>
            <a:ext cx="3988170" cy="240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chemeClr val="accent3"/>
              </a:buClr>
              <a:buSzPct val="130000"/>
              <a:buFont typeface="Wingdings" panose="05000000000000000000" pitchFamily="2" charset="2"/>
              <a:buChar char="ü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2A99368B-69FB-43D6-6BEE-1E88D7E5A153}"/>
              </a:ext>
            </a:extLst>
          </p:cNvPr>
          <p:cNvSpPr txBox="1"/>
          <p:nvPr/>
        </p:nvSpPr>
        <p:spPr>
          <a:xfrm>
            <a:off x="330441" y="1105286"/>
            <a:ext cx="3988170" cy="240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chemeClr val="accent3"/>
              </a:buClr>
              <a:buSzPct val="130000"/>
              <a:buFont typeface="Wingdings" panose="05000000000000000000" pitchFamily="2" charset="2"/>
              <a:buChar char="ü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3" name="object 10">
            <a:extLst>
              <a:ext uri="{FF2B5EF4-FFF2-40B4-BE49-F238E27FC236}">
                <a16:creationId xmlns:a16="http://schemas.microsoft.com/office/drawing/2014/main" id="{CE85E28E-FFE0-2392-8AC0-73DD3D3B616D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65544158"/>
      </p:ext>
    </p:extLst>
  </p:cSld>
  <p:clrMapOvr>
    <a:masterClrMapping/>
  </p:clrMapOvr>
  <p:transition>
    <p:cut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Conclusiones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15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3308922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6918F20A-86C3-B6D6-E7B2-B910A9B34805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EE37A13-14A5-0F14-24B9-4D4CD54F2A0A}"/>
              </a:ext>
            </a:extLst>
          </p:cNvPr>
          <p:cNvSpPr txBox="1"/>
          <p:nvPr/>
        </p:nvSpPr>
        <p:spPr>
          <a:xfrm>
            <a:off x="323481" y="751657"/>
            <a:ext cx="3988170" cy="17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que permita al usuario crear dinámicamente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334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de edición paramétrica para que los puntos de medida puedan modificar la prenda en 2D y en 3D. También se deben tener en cuenta las conexiones entre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08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Diseñar y resolver un problema de optimización para encontrar  los valores óptimos de los puntos de medida que preserven el  ajuste de la prenda entre avatares de distintas medidas antropomórficas.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13B977C-BF5B-C94E-F385-74968F2C5C4A}"/>
              </a:ext>
            </a:extLst>
          </p:cNvPr>
          <p:cNvSpPr txBox="1"/>
          <p:nvPr/>
        </p:nvSpPr>
        <p:spPr>
          <a:xfrm>
            <a:off x="330441" y="746159"/>
            <a:ext cx="3988170" cy="240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chemeClr val="accent3"/>
              </a:buClr>
              <a:buSzPct val="130000"/>
              <a:buFont typeface="Wingdings" panose="05000000000000000000" pitchFamily="2" charset="2"/>
              <a:buChar char="ü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2A99368B-69FB-43D6-6BEE-1E88D7E5A153}"/>
              </a:ext>
            </a:extLst>
          </p:cNvPr>
          <p:cNvSpPr txBox="1"/>
          <p:nvPr/>
        </p:nvSpPr>
        <p:spPr>
          <a:xfrm>
            <a:off x="330441" y="1105286"/>
            <a:ext cx="3988170" cy="240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chemeClr val="accent3"/>
              </a:buClr>
              <a:buSzPct val="130000"/>
              <a:buFont typeface="Wingdings" panose="05000000000000000000" pitchFamily="2" charset="2"/>
              <a:buChar char="ü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CD9241C-BA56-AA7F-A93A-95EA1A0EC0E3}"/>
              </a:ext>
            </a:extLst>
          </p:cNvPr>
          <p:cNvSpPr txBox="1"/>
          <p:nvPr/>
        </p:nvSpPr>
        <p:spPr>
          <a:xfrm>
            <a:off x="330441" y="1769870"/>
            <a:ext cx="3988170" cy="240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chemeClr val="accent3"/>
              </a:buClr>
              <a:buSzPct val="130000"/>
              <a:buFont typeface="Wingdings" panose="05000000000000000000" pitchFamily="2" charset="2"/>
              <a:buChar char="ü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3" name="object 10">
            <a:extLst>
              <a:ext uri="{FF2B5EF4-FFF2-40B4-BE49-F238E27FC236}">
                <a16:creationId xmlns:a16="http://schemas.microsoft.com/office/drawing/2014/main" id="{B0B44D35-FB0B-5152-1BEE-021CC540166F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40565528"/>
      </p:ext>
    </p:extLst>
  </p:cSld>
  <p:clrMapOvr>
    <a:masterClrMapping/>
  </p:clrMapOvr>
  <p:transition>
    <p:cut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Conclusiones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15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3308922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6918F20A-86C3-B6D6-E7B2-B910A9B34805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EEE37A13-14A5-0F14-24B9-4D4CD54F2A0A}"/>
              </a:ext>
            </a:extLst>
          </p:cNvPr>
          <p:cNvSpPr txBox="1"/>
          <p:nvPr/>
        </p:nvSpPr>
        <p:spPr>
          <a:xfrm>
            <a:off x="323481" y="751657"/>
            <a:ext cx="3988170" cy="1743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que permita al usuario crear dinámicamente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334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de edición paramétrica para que los puntos de medida puedan modificar la prenda en 2D y en 3D. También se deben tener en cuenta las conexiones entre puntos de medida.</a:t>
            </a:r>
            <a:endParaRPr lang="es-ES" sz="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08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Diseñar y resolver un problema de optimización para encontrar  los valores óptimos de los puntos de medida que preserven el  ajuste de la prenda entre avatares de distintas medidas antropomórficas.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CFB3E693-E960-F500-FFCC-414B886A0825}"/>
              </a:ext>
            </a:extLst>
          </p:cNvPr>
          <p:cNvSpPr/>
          <p:nvPr/>
        </p:nvSpPr>
        <p:spPr>
          <a:xfrm>
            <a:off x="186191" y="2570095"/>
            <a:ext cx="4373894" cy="644528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99E2473-C497-F692-3053-B2308FC1B27B}"/>
              </a:ext>
            </a:extLst>
          </p:cNvPr>
          <p:cNvSpPr txBox="1"/>
          <p:nvPr/>
        </p:nvSpPr>
        <p:spPr>
          <a:xfrm>
            <a:off x="172539" y="2638443"/>
            <a:ext cx="4433057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s-E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Diseñar e implementar una herramienta que permita editar un patrón base de forma paramétrica en la plataforma SEDDI </a:t>
            </a:r>
            <a:r>
              <a:rPr lang="es-ES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Author</a:t>
            </a:r>
            <a:r>
              <a:rPr lang="es-E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 investigar el escalado de patrones desde un punto de vista paramétrico.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913B977C-BF5B-C94E-F385-74968F2C5C4A}"/>
              </a:ext>
            </a:extLst>
          </p:cNvPr>
          <p:cNvSpPr txBox="1"/>
          <p:nvPr/>
        </p:nvSpPr>
        <p:spPr>
          <a:xfrm>
            <a:off x="330441" y="746159"/>
            <a:ext cx="3988170" cy="240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chemeClr val="accent3"/>
              </a:buClr>
              <a:buSzPct val="130000"/>
              <a:buFont typeface="Wingdings" panose="05000000000000000000" pitchFamily="2" charset="2"/>
              <a:buChar char="ü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2A99368B-69FB-43D6-6BEE-1E88D7E5A153}"/>
              </a:ext>
            </a:extLst>
          </p:cNvPr>
          <p:cNvSpPr txBox="1"/>
          <p:nvPr/>
        </p:nvSpPr>
        <p:spPr>
          <a:xfrm>
            <a:off x="330441" y="1105286"/>
            <a:ext cx="3988170" cy="240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chemeClr val="accent3"/>
              </a:buClr>
              <a:buSzPct val="130000"/>
              <a:buFont typeface="Wingdings" panose="05000000000000000000" pitchFamily="2" charset="2"/>
              <a:buChar char="ü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CD9241C-BA56-AA7F-A93A-95EA1A0EC0E3}"/>
              </a:ext>
            </a:extLst>
          </p:cNvPr>
          <p:cNvSpPr txBox="1"/>
          <p:nvPr/>
        </p:nvSpPr>
        <p:spPr>
          <a:xfrm>
            <a:off x="330441" y="1769870"/>
            <a:ext cx="3988170" cy="240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chemeClr val="accent3"/>
              </a:buClr>
              <a:buSzPct val="130000"/>
              <a:buFont typeface="Wingdings" panose="05000000000000000000" pitchFamily="2" charset="2"/>
              <a:buChar char="ü"/>
            </a:pP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35" name="object 10">
            <a:extLst>
              <a:ext uri="{FF2B5EF4-FFF2-40B4-BE49-F238E27FC236}">
                <a16:creationId xmlns:a16="http://schemas.microsoft.com/office/drawing/2014/main" id="{B824AFFB-4720-FB8B-5A10-EE2C5BF8A6BB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25825450"/>
      </p:ext>
    </p:extLst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Estado del arte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0" y="196747"/>
            <a:ext cx="46101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/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92675" y="911236"/>
            <a:ext cx="2332822" cy="251735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spcBef>
                <a:spcPts val="90"/>
              </a:spcBef>
              <a:buSzPct val="125000"/>
            </a:pPr>
            <a:r>
              <a:rPr lang="es-ES" sz="1050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Para fabricar una camiseta de algodón se necesitan </a:t>
            </a:r>
            <a:r>
              <a:rPr lang="es-ES" sz="1050" b="1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2.700 litros</a:t>
            </a:r>
            <a:r>
              <a:rPr lang="es-ES" sz="1050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de agua, la</a:t>
            </a:r>
            <a:br>
              <a:rPr lang="es-ES" sz="1050" dirty="0"/>
            </a:br>
            <a:r>
              <a:rPr lang="es-ES" sz="1050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cantidad que una persona bebe en dos años y medio.</a:t>
            </a:r>
          </a:p>
          <a:p>
            <a:pPr marL="12700">
              <a:spcBef>
                <a:spcPts val="90"/>
              </a:spcBef>
              <a:buSzPct val="125000"/>
            </a:pPr>
            <a:endParaRPr lang="es-ES" sz="1050" b="0" i="0" dirty="0"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marL="12700">
              <a:spcBef>
                <a:spcPts val="90"/>
              </a:spcBef>
              <a:buSzPct val="125000"/>
            </a:pPr>
            <a:r>
              <a:rPr lang="es-ES" sz="1050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Responsables del</a:t>
            </a:r>
            <a:r>
              <a:rPr lang="es-ES" sz="1050" dirty="0"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r>
              <a:rPr lang="es-ES" sz="1050" b="1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20 %</a:t>
            </a:r>
            <a:r>
              <a:rPr lang="es-ES" sz="1050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de la contaminación mundial del </a:t>
            </a:r>
            <a:r>
              <a:rPr lang="es-ES" sz="1050" b="1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agua potabl</a:t>
            </a:r>
            <a:r>
              <a:rPr lang="es-ES" sz="1050" b="1" dirty="0">
                <a:highlight>
                  <a:srgbClr val="FFFFFF"/>
                </a:highlight>
                <a:latin typeface="Arial" panose="020B0604020202020204" pitchFamily="34" charset="0"/>
              </a:rPr>
              <a:t>e </a:t>
            </a:r>
            <a:r>
              <a:rPr lang="es-ES" sz="1050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y el </a:t>
            </a:r>
            <a:r>
              <a:rPr lang="es-ES" sz="1050" b="1" dirty="0">
                <a:highlight>
                  <a:srgbClr val="FFFFFF"/>
                </a:highlight>
                <a:latin typeface="Arial" panose="020B0604020202020204" pitchFamily="34" charset="0"/>
              </a:rPr>
              <a:t>1</a:t>
            </a:r>
            <a:r>
              <a:rPr lang="es-ES" sz="1050" b="1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0% </a:t>
            </a:r>
            <a:r>
              <a:rPr lang="es-ES" sz="1050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de las emisiones globales de </a:t>
            </a:r>
            <a:r>
              <a:rPr lang="es-ES" sz="1050" b="1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dióxido de carbono</a:t>
            </a:r>
            <a:r>
              <a:rPr lang="es-ES" sz="1050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.</a:t>
            </a:r>
          </a:p>
          <a:p>
            <a:pPr marL="12700">
              <a:lnSpc>
                <a:spcPct val="100000"/>
              </a:lnSpc>
              <a:spcBef>
                <a:spcPts val="90"/>
              </a:spcBef>
              <a:buSzPct val="125000"/>
            </a:pPr>
            <a:endParaRPr lang="es-ES" sz="1050" dirty="0"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marL="12700">
              <a:spcBef>
                <a:spcPts val="90"/>
              </a:spcBef>
              <a:buSzPct val="125000"/>
            </a:pPr>
            <a:r>
              <a:rPr lang="es-ES" sz="1050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Solo el </a:t>
            </a:r>
            <a:r>
              <a:rPr lang="es-ES" sz="1050" b="1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1% </a:t>
            </a:r>
            <a:r>
              <a:rPr lang="es-ES" sz="1050" b="0" i="0" dirty="0"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de la ropa se recicla en ropa nueva.</a:t>
            </a:r>
          </a:p>
          <a:p>
            <a:pPr marL="12700">
              <a:spcBef>
                <a:spcPts val="90"/>
              </a:spcBef>
              <a:buSzPct val="125000"/>
            </a:pPr>
            <a:endParaRPr lang="es-ES" sz="1050" b="0" i="0" dirty="0"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  <a:buSzPct val="125000"/>
            </a:pPr>
            <a:endParaRPr lang="es-ES" sz="1050" dirty="0"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  <a:buSzPct val="125000"/>
            </a:pPr>
            <a:endParaRPr lang="es-ES" sz="1000" b="0" i="0" dirty="0"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 u="sng"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 u="sng"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 u="sng"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3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493711" y="110885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A54F9DC-3DCB-C843-EDDA-E8DC3F3E73CD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Industria de la moda</a:t>
            </a:r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5" name="object 37">
            <a:extLst>
              <a:ext uri="{FF2B5EF4-FFF2-40B4-BE49-F238E27FC236}">
                <a16:creationId xmlns:a16="http://schemas.microsoft.com/office/drawing/2014/main" id="{2B4D3162-3444-EB81-52E7-4A1A761D83E4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466722" y="634144"/>
            <a:ext cx="2116899" cy="2819283"/>
          </a:xfrm>
          <a:prstGeom prst="rect">
            <a:avLst/>
          </a:prstGeom>
        </p:spPr>
      </p:pic>
      <p:sp>
        <p:nvSpPr>
          <p:cNvPr id="5" name="object 10">
            <a:extLst>
              <a:ext uri="{FF2B5EF4-FFF2-40B4-BE49-F238E27FC236}">
                <a16:creationId xmlns:a16="http://schemas.microsoft.com/office/drawing/2014/main" id="{1BE950F3-069A-CA71-3E2A-D3DE24C95D81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36">
            <a:extLst>
              <a:ext uri="{FF2B5EF4-FFF2-40B4-BE49-F238E27FC236}">
                <a16:creationId xmlns:a16="http://schemas.microsoft.com/office/drawing/2014/main" id="{8049EE26-DE90-76F9-69AA-9CA849E2E6F6}"/>
              </a:ext>
            </a:extLst>
          </p:cNvPr>
          <p:cNvSpPr txBox="1"/>
          <p:nvPr/>
        </p:nvSpPr>
        <p:spPr>
          <a:xfrm>
            <a:off x="92675" y="2944374"/>
            <a:ext cx="2332822" cy="4988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84150" indent="-171450" algn="just">
              <a:lnSpc>
                <a:spcPct val="100000"/>
              </a:lnSpc>
              <a:spcBef>
                <a:spcPts val="90"/>
              </a:spcBef>
              <a:buSzPct val="125000"/>
              <a:buFontTx/>
              <a:buChar char="-"/>
            </a:pPr>
            <a:endParaRPr lang="es-ES" sz="900" dirty="0">
              <a:highlight>
                <a:srgbClr val="FFFFFF"/>
              </a:highlight>
              <a:latin typeface="Arial" panose="020B0604020202020204" pitchFamily="34" charset="0"/>
            </a:endParaRPr>
          </a:p>
          <a:p>
            <a:pPr marL="12700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500" dirty="0">
                <a:highlight>
                  <a:srgbClr val="FFFFFF"/>
                </a:highlight>
                <a:latin typeface="Arial" panose="020B0604020202020204" pitchFamily="34" charset="0"/>
              </a:rPr>
              <a:t>https://www.europarl.europa.eu/topics/es/article/20201208STO93327/el-impacto-de-la-produccion-textil-y-de-los-residuos-en-el-medio-ambiente</a:t>
            </a:r>
          </a:p>
          <a:p>
            <a:pPr marL="12700">
              <a:lnSpc>
                <a:spcPct val="100000"/>
              </a:lnSpc>
              <a:spcBef>
                <a:spcPts val="90"/>
              </a:spcBef>
              <a:buSzPct val="125000"/>
            </a:pPr>
            <a:endParaRPr lang="es-ES" sz="1100" b="0" i="0" dirty="0"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</p:txBody>
      </p:sp>
      <p:sp>
        <p:nvSpPr>
          <p:cNvPr id="41" name="object 10">
            <a:extLst>
              <a:ext uri="{FF2B5EF4-FFF2-40B4-BE49-F238E27FC236}">
                <a16:creationId xmlns:a16="http://schemas.microsoft.com/office/drawing/2014/main" id="{5E816FC6-9AA3-EA6D-F8E6-DFD630AE840C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06730372"/>
      </p:ext>
    </p:extLst>
  </p:cSld>
  <p:clrMapOvr>
    <a:masterClrMapping/>
  </p:clrMapOvr>
  <p:transition>
    <p:cut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Conclusiones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Trabajos futuros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34" y="196747"/>
            <a:ext cx="4610134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15" dirty="0"/>
              <a:t>16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</a:t>
            </a:r>
            <a:r>
              <a:rPr lang="es-ES" spc="-5" dirty="0"/>
              <a:t>6</a:t>
            </a:r>
            <a:endParaRPr spc="-5" dirty="0"/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3945062" y="113532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Trabajos futuros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Propuestas de mejora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2F520A9-312C-8FF7-B2C3-74D7A0FCA896}"/>
              </a:ext>
            </a:extLst>
          </p:cNvPr>
          <p:cNvSpPr txBox="1"/>
          <p:nvPr/>
        </p:nvSpPr>
        <p:spPr>
          <a:xfrm>
            <a:off x="222198" y="869173"/>
            <a:ext cx="4216452" cy="18492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2700" marR="46355" algn="just">
              <a:spcBef>
                <a:spcPts val="55"/>
              </a:spcBef>
              <a:buClr>
                <a:srgbClr val="DC143B"/>
              </a:buClr>
              <a:buSzPct val="120000"/>
            </a:pPr>
            <a:endParaRPr lang="es-ES" sz="10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46355" indent="-171450" algn="just">
              <a:spcBef>
                <a:spcPts val="55"/>
              </a:spcBef>
              <a:buClr>
                <a:srgbClr val="DC143B"/>
              </a:buClr>
              <a:buSzPct val="120000"/>
              <a:buFont typeface="Wingdings" panose="05000000000000000000" pitchFamily="2" charset="2"/>
              <a:buChar char="§"/>
            </a:pP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Definir los puntos de medida con varios segmentos de la prenda para solventar la limitación actual en la edición de mangas. </a:t>
            </a:r>
          </a:p>
          <a:p>
            <a:pPr marL="184150" marR="46355" indent="-171450" algn="just">
              <a:spcBef>
                <a:spcPts val="55"/>
              </a:spcBef>
              <a:buClr>
                <a:srgbClr val="DC143B"/>
              </a:buClr>
              <a:buSzPct val="120000"/>
              <a:buFont typeface="Wingdings" panose="05000000000000000000" pitchFamily="2" charset="2"/>
              <a:buChar char="§"/>
            </a:pPr>
            <a:endParaRPr lang="es-ES" sz="10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36195" indent="-171450" algn="just">
              <a:spcBef>
                <a:spcPts val="300"/>
              </a:spcBef>
              <a:buClr>
                <a:srgbClr val="DC143B"/>
              </a:buClr>
              <a:buSzPct val="120000"/>
              <a:buFont typeface="Wingdings" panose="05000000000000000000" pitchFamily="2" charset="2"/>
              <a:buChar char="§"/>
            </a:pP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Integrar </a:t>
            </a:r>
            <a:r>
              <a:rPr lang="es-ES" sz="1050" i="1" dirty="0" err="1">
                <a:latin typeface="Arial" panose="020B0604020202020204" pitchFamily="34" charset="0"/>
                <a:cs typeface="Arial" panose="020B0604020202020204" pitchFamily="34" charset="0"/>
              </a:rPr>
              <a:t>grading</a:t>
            </a:r>
            <a:r>
              <a:rPr lang="es-ES" sz="1050" i="1" dirty="0">
                <a:latin typeface="Arial" panose="020B0604020202020204" pitchFamily="34" charset="0"/>
                <a:cs typeface="Arial" panose="020B0604020202020204" pitchFamily="34" charset="0"/>
              </a:rPr>
              <a:t> rules </a:t>
            </a: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para mejorar la preservación del estilo de la  prenda.</a:t>
            </a:r>
          </a:p>
          <a:p>
            <a:pPr marL="184150" marR="36195" indent="-171450" algn="just">
              <a:spcBef>
                <a:spcPts val="300"/>
              </a:spcBef>
              <a:buClr>
                <a:srgbClr val="DC143B"/>
              </a:buClr>
              <a:buSzPct val="120000"/>
              <a:buFont typeface="Wingdings" panose="05000000000000000000" pitchFamily="2" charset="2"/>
              <a:buChar char="§"/>
            </a:pPr>
            <a:endParaRPr lang="es-ES" sz="10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080" indent="-171450" algn="just">
              <a:spcBef>
                <a:spcPts val="300"/>
              </a:spcBef>
              <a:buClr>
                <a:srgbClr val="DC143B"/>
              </a:buClr>
              <a:buSzPct val="120000"/>
              <a:buFont typeface="Wingdings" panose="05000000000000000000" pitchFamily="2" charset="2"/>
              <a:buChar char="§"/>
            </a:pP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Usar tensores para mejorar la velocidad de cálculo de la optimización y estudiar la dependencia entre puntos de medida.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DE58CDBA-416D-195E-6276-963CBBA5A578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1162D0E7-98AB-21CE-86FD-230FEF1813DE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3031309"/>
      </p:ext>
    </p:extLst>
  </p:cSld>
  <p:clrMapOvr>
    <a:masterClrMapping/>
  </p:clrMapOvr>
  <p:transition>
    <p:cut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5"/>
            <a:ext cx="4608004" cy="257805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92762" y="764753"/>
            <a:ext cx="3731260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 algn="ctr">
              <a:lnSpc>
                <a:spcPct val="100000"/>
              </a:lnSpc>
              <a:spcBef>
                <a:spcPts val="135"/>
              </a:spcBef>
            </a:pPr>
            <a:r>
              <a:rPr kern="1200" dirty="0"/>
              <a:t>EDICI</a:t>
            </a:r>
            <a:r>
              <a:rPr lang="es-ES" kern="1200" dirty="0" err="1"/>
              <a:t>Ó</a:t>
            </a:r>
            <a:r>
              <a:rPr sz="1400" kern="1200" dirty="0"/>
              <a:t>N PARAM</a:t>
            </a:r>
            <a:r>
              <a:rPr lang="es-ES" sz="1400" kern="1200" dirty="0"/>
              <a:t>É</a:t>
            </a:r>
            <a:r>
              <a:rPr sz="1400" kern="1200" dirty="0"/>
              <a:t>TRICA DE PATRONES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00050" y="1169971"/>
            <a:ext cx="3797935" cy="147245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900" dirty="0">
                <a:latin typeface="Arial" panose="020B0604020202020204" pitchFamily="34" charset="0"/>
                <a:cs typeface="Calibri"/>
              </a:rPr>
              <a:t>Trabajo Fin de M</a:t>
            </a:r>
            <a:r>
              <a:rPr lang="es-ES" sz="900" dirty="0">
                <a:latin typeface="Arial" panose="020B0604020202020204" pitchFamily="34" charset="0"/>
                <a:cs typeface="Calibri"/>
              </a:rPr>
              <a:t>á</a:t>
            </a:r>
            <a:r>
              <a:rPr sz="900" dirty="0">
                <a:latin typeface="Arial" panose="020B0604020202020204" pitchFamily="34" charset="0"/>
                <a:cs typeface="Calibri"/>
              </a:rPr>
              <a:t>ster</a:t>
            </a:r>
          </a:p>
          <a:p>
            <a:pPr algn="ctr">
              <a:lnSpc>
                <a:spcPct val="100000"/>
              </a:lnSpc>
            </a:pPr>
            <a:endParaRPr sz="900" dirty="0">
              <a:latin typeface="Arial" panose="020B0604020202020204" pitchFamily="34" charset="0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10"/>
              </a:spcBef>
            </a:pPr>
            <a:endParaRPr sz="1050" dirty="0">
              <a:latin typeface="Arial" panose="020B0604020202020204" pitchFamily="34" charset="0"/>
              <a:cs typeface="Calibri"/>
            </a:endParaRPr>
          </a:p>
          <a:p>
            <a:pPr marL="12700" marR="5080" algn="ctr">
              <a:lnSpc>
                <a:spcPct val="125499"/>
              </a:lnSpc>
            </a:pPr>
            <a:r>
              <a:rPr sz="900" b="1" dirty="0">
                <a:latin typeface="Arial" panose="020B0604020202020204" pitchFamily="34" charset="0"/>
                <a:cs typeface="Arial"/>
              </a:rPr>
              <a:t>M</a:t>
            </a:r>
            <a:r>
              <a:rPr lang="es-ES" sz="900" b="1" dirty="0">
                <a:latin typeface="Arial" panose="020B0604020202020204" pitchFamily="34" charset="0"/>
                <a:cs typeface="Arial"/>
              </a:rPr>
              <a:t>á</a:t>
            </a:r>
            <a:r>
              <a:rPr sz="900" b="1" dirty="0">
                <a:latin typeface="Arial" panose="020B0604020202020204" pitchFamily="34" charset="0"/>
                <a:cs typeface="Arial"/>
              </a:rPr>
              <a:t>ster Universitario </a:t>
            </a:r>
            <a:r>
              <a:rPr sz="900" b="1" dirty="0" err="1">
                <a:latin typeface="Arial" panose="020B0604020202020204" pitchFamily="34" charset="0"/>
                <a:cs typeface="Arial"/>
              </a:rPr>
              <a:t>en</a:t>
            </a:r>
            <a:r>
              <a:rPr sz="900" b="1" dirty="0">
                <a:latin typeface="Arial" panose="020B0604020202020204" pitchFamily="34" charset="0"/>
                <a:cs typeface="Arial"/>
              </a:rPr>
              <a:t> Inform</a:t>
            </a:r>
            <a:r>
              <a:rPr lang="es-ES" sz="900" b="1" dirty="0">
                <a:latin typeface="Arial" panose="020B0604020202020204" pitchFamily="34" charset="0"/>
                <a:cs typeface="Arial"/>
              </a:rPr>
              <a:t>á</a:t>
            </a:r>
            <a:r>
              <a:rPr sz="900" b="1" dirty="0" err="1">
                <a:latin typeface="Arial" panose="020B0604020202020204" pitchFamily="34" charset="0"/>
                <a:cs typeface="Arial"/>
              </a:rPr>
              <a:t>tica</a:t>
            </a:r>
            <a:r>
              <a:rPr sz="900" b="1" dirty="0">
                <a:latin typeface="Arial" panose="020B0604020202020204" pitchFamily="34" charset="0"/>
                <a:cs typeface="Arial"/>
              </a:rPr>
              <a:t> Gr</a:t>
            </a:r>
            <a:r>
              <a:rPr lang="es-ES" sz="900" b="1" dirty="0">
                <a:latin typeface="Arial" panose="020B0604020202020204" pitchFamily="34" charset="0"/>
                <a:cs typeface="Arial"/>
              </a:rPr>
              <a:t>á</a:t>
            </a:r>
            <a:r>
              <a:rPr sz="900" b="1" dirty="0" err="1">
                <a:latin typeface="Arial" panose="020B0604020202020204" pitchFamily="34" charset="0"/>
                <a:cs typeface="Arial"/>
              </a:rPr>
              <a:t>fica</a:t>
            </a:r>
            <a:r>
              <a:rPr sz="900" b="1" dirty="0">
                <a:latin typeface="Arial" panose="020B0604020202020204" pitchFamily="34" charset="0"/>
                <a:cs typeface="Arial"/>
              </a:rPr>
              <a:t>, Juegos y Realidad Virtual </a:t>
            </a:r>
            <a:r>
              <a:rPr sz="900" dirty="0">
                <a:latin typeface="Arial" panose="020B0604020202020204" pitchFamily="34" charset="0"/>
                <a:cs typeface="Trebuchet MS"/>
              </a:rPr>
              <a:t>–  </a:t>
            </a:r>
            <a:r>
              <a:rPr sz="900" dirty="0" err="1">
                <a:latin typeface="Arial" panose="020B0604020202020204" pitchFamily="34" charset="0"/>
                <a:cs typeface="Trebuchet MS"/>
              </a:rPr>
              <a:t>Curso</a:t>
            </a:r>
            <a:r>
              <a:rPr sz="900" dirty="0">
                <a:latin typeface="Arial" panose="020B0604020202020204" pitchFamily="34" charset="0"/>
                <a:cs typeface="Trebuchet MS"/>
              </a:rPr>
              <a:t> 2023-2024</a:t>
            </a:r>
            <a:endParaRPr lang="es-ES" sz="900" dirty="0">
              <a:latin typeface="Arial" panose="020B0604020202020204" pitchFamily="34" charset="0"/>
              <a:cs typeface="Trebuchet MS"/>
            </a:endParaRPr>
          </a:p>
          <a:p>
            <a:pPr marL="12700" marR="5080" algn="ctr">
              <a:lnSpc>
                <a:spcPct val="125499"/>
              </a:lnSpc>
            </a:pPr>
            <a:endParaRPr lang="es-ES" sz="900" dirty="0">
              <a:latin typeface="Arial" panose="020B0604020202020204" pitchFamily="34" charset="0"/>
              <a:cs typeface="Trebuchet MS"/>
            </a:endParaRPr>
          </a:p>
          <a:p>
            <a:pPr marL="12700" marR="5080" algn="ctr">
              <a:lnSpc>
                <a:spcPct val="125499"/>
              </a:lnSpc>
            </a:pPr>
            <a:endParaRPr lang="es-ES" sz="900" dirty="0">
              <a:latin typeface="Arial" panose="020B0604020202020204" pitchFamily="34" charset="0"/>
              <a:cs typeface="Trebuchet MS"/>
            </a:endParaRPr>
          </a:p>
          <a:p>
            <a:pPr marL="12700" marR="5080" algn="ctr">
              <a:lnSpc>
                <a:spcPct val="125499"/>
              </a:lnSpc>
            </a:pPr>
            <a:r>
              <a:rPr sz="900" dirty="0">
                <a:latin typeface="Arial" panose="020B0604020202020204" pitchFamily="34" charset="0"/>
                <a:cs typeface="Trebuchet MS"/>
              </a:rPr>
              <a:t>Autor: </a:t>
            </a:r>
            <a:r>
              <a:rPr sz="900" i="1" dirty="0">
                <a:latin typeface="Arial" panose="020B0604020202020204" pitchFamily="34" charset="0"/>
                <a:cs typeface="Trebuchet MS"/>
              </a:rPr>
              <a:t>Marta Quintana Portales</a:t>
            </a:r>
            <a:endParaRPr lang="es-ES" sz="900" i="1" dirty="0">
              <a:latin typeface="Arial" panose="020B0604020202020204" pitchFamily="34" charset="0"/>
              <a:cs typeface="Trebuchet MS"/>
            </a:endParaRPr>
          </a:p>
          <a:p>
            <a:pPr marL="12700" marR="5080" algn="ctr">
              <a:lnSpc>
                <a:spcPct val="125499"/>
              </a:lnSpc>
            </a:pPr>
            <a:r>
              <a:rPr sz="900" dirty="0">
                <a:latin typeface="Arial" panose="020B0604020202020204" pitchFamily="34" charset="0"/>
                <a:cs typeface="Trebuchet MS"/>
              </a:rPr>
              <a:t>Tutor: </a:t>
            </a:r>
            <a:r>
              <a:rPr sz="900" i="1" dirty="0">
                <a:latin typeface="Arial" panose="020B0604020202020204" pitchFamily="34" charset="0"/>
                <a:cs typeface="Trebuchet MS"/>
              </a:rPr>
              <a:t>Jorge L</a:t>
            </a:r>
            <a:r>
              <a:rPr lang="es-ES" sz="900" i="1" dirty="0" err="1">
                <a:latin typeface="Arial" panose="020B0604020202020204" pitchFamily="34" charset="0"/>
                <a:cs typeface="Trebuchet MS"/>
              </a:rPr>
              <a:t>ó</a:t>
            </a:r>
            <a:r>
              <a:rPr sz="900" i="1" dirty="0" err="1">
                <a:latin typeface="Arial" panose="020B0604020202020204" pitchFamily="34" charset="0"/>
                <a:cs typeface="Trebuchet MS"/>
              </a:rPr>
              <a:t>pez</a:t>
            </a:r>
            <a:r>
              <a:rPr sz="900" i="1" dirty="0">
                <a:latin typeface="Arial" panose="020B0604020202020204" pitchFamily="34" charset="0"/>
                <a:cs typeface="Trebuchet MS"/>
              </a:rPr>
              <a:t> Moreno</a:t>
            </a:r>
            <a:endParaRPr sz="900" dirty="0">
              <a:latin typeface="Arial" panose="020B0604020202020204" pitchFamily="34" charset="0"/>
              <a:cs typeface="Trebuchet MS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39758" y="2814887"/>
            <a:ext cx="1528602" cy="328492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AF22973-5F7F-3ACF-C35E-A6AA4BCBA247}"/>
              </a:ext>
            </a:extLst>
          </p:cNvPr>
          <p:cNvSpPr txBox="1"/>
          <p:nvPr/>
        </p:nvSpPr>
        <p:spPr>
          <a:xfrm>
            <a:off x="1086344" y="282575"/>
            <a:ext cx="23440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lang="es-ES" i="1" dirty="0">
                <a:latin typeface="Arial" panose="020B0604020202020204" pitchFamily="34" charset="0"/>
                <a:cs typeface="Calibri"/>
              </a:rPr>
              <a:t>¡</a:t>
            </a:r>
            <a:r>
              <a:rPr lang="es-ES" sz="1800" i="1" dirty="0">
                <a:latin typeface="Arial" panose="020B0604020202020204" pitchFamily="34" charset="0"/>
                <a:cs typeface="Calibri"/>
              </a:rPr>
              <a:t>Gracias!</a:t>
            </a:r>
          </a:p>
        </p:txBody>
      </p:sp>
    </p:spTree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Estado del arte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62" y="196747"/>
            <a:ext cx="4610262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/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4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539793" y="1102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Moda digital</a:t>
            </a:r>
          </a:p>
        </p:txBody>
      </p:sp>
      <p:sp>
        <p:nvSpPr>
          <p:cNvPr id="30" name="object 10">
            <a:extLst>
              <a:ext uri="{FF2B5EF4-FFF2-40B4-BE49-F238E27FC236}">
                <a16:creationId xmlns:a16="http://schemas.microsoft.com/office/drawing/2014/main" id="{5A433C9D-2788-2C6C-EF78-33201D1B73E4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Imagen 12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22FC169C-CFD6-7133-DDCE-9314BBBC63C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2"/>
          <a:stretch/>
        </p:blipFill>
        <p:spPr>
          <a:xfrm>
            <a:off x="255859" y="712789"/>
            <a:ext cx="1917766" cy="1344645"/>
          </a:xfrm>
          <a:prstGeom prst="rect">
            <a:avLst/>
          </a:prstGeom>
        </p:spPr>
      </p:pic>
      <p:pic>
        <p:nvPicPr>
          <p:cNvPr id="3074" name="Picture 2" descr="Probador virtual con realidad aumentada | Tiendas Virtuales en México  Profesionales.">
            <a:extLst>
              <a:ext uri="{FF2B5EF4-FFF2-40B4-BE49-F238E27FC236}">
                <a16:creationId xmlns:a16="http://schemas.microsoft.com/office/drawing/2014/main" id="{D9B1E178-F0E4-A224-38A5-8B5E603018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50" b="2584"/>
          <a:stretch/>
        </p:blipFill>
        <p:spPr bwMode="auto">
          <a:xfrm>
            <a:off x="247650" y="2116190"/>
            <a:ext cx="1914513" cy="1153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igital Fashion Brand DRESSX Joins Balenciaga, Prada And Friends At Meta's  Avatar Store">
            <a:extLst>
              <a:ext uri="{FF2B5EF4-FFF2-40B4-BE49-F238E27FC236}">
                <a16:creationId xmlns:a16="http://schemas.microsoft.com/office/drawing/2014/main" id="{F53654C2-E4C0-A587-B0F4-09B8C35F0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472" y="2102476"/>
            <a:ext cx="2129100" cy="11979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Le site de mode virtuelle DressX a le vent en poupe">
            <a:extLst>
              <a:ext uri="{FF2B5EF4-FFF2-40B4-BE49-F238E27FC236}">
                <a16:creationId xmlns:a16="http://schemas.microsoft.com/office/drawing/2014/main" id="{695593B4-B050-BC89-F16F-212A7A88A0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30" b="31869"/>
          <a:stretch/>
        </p:blipFill>
        <p:spPr bwMode="auto">
          <a:xfrm>
            <a:off x="2283472" y="712789"/>
            <a:ext cx="2129099" cy="1360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object 10">
            <a:extLst>
              <a:ext uri="{FF2B5EF4-FFF2-40B4-BE49-F238E27FC236}">
                <a16:creationId xmlns:a16="http://schemas.microsoft.com/office/drawing/2014/main" id="{CE92CA82-6444-0059-7939-E3B1050D7C25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1136185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Estado del arte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34" y="196747"/>
            <a:ext cx="4610134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/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5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590522" y="109656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SEDDI AUTHOR: Proyecto </a:t>
            </a:r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TaiLOR</a:t>
            </a:r>
            <a:endParaRPr lang="es-ES" sz="1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Imagen 32" descr="Texto&#10;&#10;Descripción generada automáticamente con confianza baja">
            <a:extLst>
              <a:ext uri="{FF2B5EF4-FFF2-40B4-BE49-F238E27FC236}">
                <a16:creationId xmlns:a16="http://schemas.microsoft.com/office/drawing/2014/main" id="{9F6339FC-B148-5CE9-2D55-823A09AF85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84" t="26965" r="5374" b="20707"/>
          <a:stretch/>
        </p:blipFill>
        <p:spPr>
          <a:xfrm>
            <a:off x="2245831" y="2245083"/>
            <a:ext cx="1202219" cy="1097835"/>
          </a:xfrm>
          <a:prstGeom prst="rect">
            <a:avLst/>
          </a:prstGeom>
        </p:spPr>
      </p:pic>
      <p:pic>
        <p:nvPicPr>
          <p:cNvPr id="37" name="Imagen 36" descr="Texto&#10;&#10;Descripción generada automáticamente con confianza baja">
            <a:extLst>
              <a:ext uri="{FF2B5EF4-FFF2-40B4-BE49-F238E27FC236}">
                <a16:creationId xmlns:a16="http://schemas.microsoft.com/office/drawing/2014/main" id="{5981990A-EA65-9189-0A18-AFA072DECC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74" t="26966" r="26897" b="37161"/>
          <a:stretch/>
        </p:blipFill>
        <p:spPr>
          <a:xfrm>
            <a:off x="532639" y="2580344"/>
            <a:ext cx="1717286" cy="761351"/>
          </a:xfrm>
          <a:prstGeom prst="rect">
            <a:avLst/>
          </a:prstGeom>
        </p:spPr>
      </p:pic>
      <p:pic>
        <p:nvPicPr>
          <p:cNvPr id="29" name="Imagen 28" descr="Texto&#10;&#10;Descripción generada automáticamente con confianza baja">
            <a:extLst>
              <a:ext uri="{FF2B5EF4-FFF2-40B4-BE49-F238E27FC236}">
                <a16:creationId xmlns:a16="http://schemas.microsoft.com/office/drawing/2014/main" id="{F7130A37-43FA-5748-4824-A88E0FF9DF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749"/>
          <a:stretch/>
        </p:blipFill>
        <p:spPr>
          <a:xfrm>
            <a:off x="608763" y="626688"/>
            <a:ext cx="2991687" cy="1635560"/>
          </a:xfrm>
          <a:prstGeom prst="rect">
            <a:avLst/>
          </a:prstGeom>
        </p:spPr>
      </p:pic>
      <p:pic>
        <p:nvPicPr>
          <p:cNvPr id="36" name="object 30">
            <a:extLst>
              <a:ext uri="{FF2B5EF4-FFF2-40B4-BE49-F238E27FC236}">
                <a16:creationId xmlns:a16="http://schemas.microsoft.com/office/drawing/2014/main" id="{40A635EC-07D2-6C3C-8129-8B26E521ECCD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518078" y="627775"/>
            <a:ext cx="2214727" cy="2715143"/>
          </a:xfrm>
          <a:prstGeom prst="rect">
            <a:avLst/>
          </a:prstGeom>
        </p:spPr>
      </p:pic>
      <p:sp>
        <p:nvSpPr>
          <p:cNvPr id="5" name="object 10">
            <a:extLst>
              <a:ext uri="{FF2B5EF4-FFF2-40B4-BE49-F238E27FC236}">
                <a16:creationId xmlns:a16="http://schemas.microsoft.com/office/drawing/2014/main" id="{BD4ED458-AC07-6F70-2D4C-62D6C9FCB505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36">
            <a:extLst>
              <a:ext uri="{FF2B5EF4-FFF2-40B4-BE49-F238E27FC236}">
                <a16:creationId xmlns:a16="http://schemas.microsoft.com/office/drawing/2014/main" id="{E7EB7192-EC16-754F-9BA1-C02BC8A7C820}"/>
              </a:ext>
            </a:extLst>
          </p:cNvPr>
          <p:cNvSpPr txBox="1"/>
          <p:nvPr/>
        </p:nvSpPr>
        <p:spPr>
          <a:xfrm>
            <a:off x="225462" y="1686141"/>
            <a:ext cx="2176908" cy="909223"/>
          </a:xfrm>
          <a:prstGeom prst="rect">
            <a:avLst/>
          </a:prstGeom>
          <a:solidFill>
            <a:srgbClr val="F9FBFE"/>
          </a:solidFill>
        </p:spPr>
        <p:txBody>
          <a:bodyPr vert="horz" wrap="square" lIns="0" tIns="11430" rIns="0" bIns="0" rtlCol="0">
            <a:spAutoFit/>
          </a:bodyPr>
          <a:lstStyle/>
          <a:p>
            <a:pPr marL="184150" indent="-171450">
              <a:lnSpc>
                <a:spcPct val="100000"/>
              </a:lnSpc>
              <a:spcBef>
                <a:spcPts val="90"/>
              </a:spcBef>
              <a:buSzPct val="125000"/>
              <a:buFontTx/>
              <a:buChar char="-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Digitalización de materiales</a:t>
            </a:r>
          </a:p>
          <a:p>
            <a:pPr marL="184150" indent="-171450">
              <a:lnSpc>
                <a:spcPct val="100000"/>
              </a:lnSpc>
              <a:spcBef>
                <a:spcPts val="90"/>
              </a:spcBef>
              <a:buSzPct val="125000"/>
              <a:buFontTx/>
              <a:buChar char="-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84150" indent="-171450">
              <a:lnSpc>
                <a:spcPct val="100000"/>
              </a:lnSpc>
              <a:spcBef>
                <a:spcPts val="90"/>
              </a:spcBef>
              <a:buSzPct val="125000"/>
              <a:buFontTx/>
              <a:buChar char="-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Cosido 3D automático</a:t>
            </a:r>
          </a:p>
          <a:p>
            <a:pPr marL="184150" indent="-171450">
              <a:lnSpc>
                <a:spcPct val="100000"/>
              </a:lnSpc>
              <a:spcBef>
                <a:spcPts val="90"/>
              </a:spcBef>
              <a:buSzPct val="125000"/>
              <a:buFontTx/>
              <a:buChar char="-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84150" indent="-171450">
              <a:lnSpc>
                <a:spcPct val="100000"/>
              </a:lnSpc>
              <a:spcBef>
                <a:spcPts val="90"/>
              </a:spcBef>
              <a:buSzPct val="125000"/>
              <a:buFontTx/>
              <a:buChar char="-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Escalado de patrón avanzado</a:t>
            </a:r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B502F727-A9F8-31F8-7E21-5E3E10926575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3249167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Estado del arte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34" y="196747"/>
            <a:ext cx="4610134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/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-5" dirty="0"/>
              <a:t>5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590522" y="109656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SEDDI AUTHOR: Proyecto </a:t>
            </a:r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TaiLOR</a:t>
            </a:r>
            <a:endParaRPr lang="es-ES" sz="1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Imagen 32" descr="Texto&#10;&#10;Descripción generada automáticamente con confianza baja">
            <a:extLst>
              <a:ext uri="{FF2B5EF4-FFF2-40B4-BE49-F238E27FC236}">
                <a16:creationId xmlns:a16="http://schemas.microsoft.com/office/drawing/2014/main" id="{9F6339FC-B148-5CE9-2D55-823A09AF85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84" t="26965" r="5374" b="20707"/>
          <a:stretch/>
        </p:blipFill>
        <p:spPr>
          <a:xfrm>
            <a:off x="2245831" y="2245083"/>
            <a:ext cx="1202219" cy="1097835"/>
          </a:xfrm>
          <a:prstGeom prst="rect">
            <a:avLst/>
          </a:prstGeom>
        </p:spPr>
      </p:pic>
      <p:pic>
        <p:nvPicPr>
          <p:cNvPr id="37" name="Imagen 36" descr="Texto&#10;&#10;Descripción generada automáticamente con confianza baja">
            <a:extLst>
              <a:ext uri="{FF2B5EF4-FFF2-40B4-BE49-F238E27FC236}">
                <a16:creationId xmlns:a16="http://schemas.microsoft.com/office/drawing/2014/main" id="{5981990A-EA65-9189-0A18-AFA072DECC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74" t="26966" r="26897" b="37161"/>
          <a:stretch/>
        </p:blipFill>
        <p:spPr>
          <a:xfrm>
            <a:off x="532639" y="2580344"/>
            <a:ext cx="1717286" cy="761351"/>
          </a:xfrm>
          <a:prstGeom prst="rect">
            <a:avLst/>
          </a:prstGeom>
        </p:spPr>
      </p:pic>
      <p:pic>
        <p:nvPicPr>
          <p:cNvPr id="29" name="Imagen 28" descr="Texto&#10;&#10;Descripción generada automáticamente con confianza baja">
            <a:extLst>
              <a:ext uri="{FF2B5EF4-FFF2-40B4-BE49-F238E27FC236}">
                <a16:creationId xmlns:a16="http://schemas.microsoft.com/office/drawing/2014/main" id="{F7130A37-43FA-5748-4824-A88E0FF9DF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749"/>
          <a:stretch/>
        </p:blipFill>
        <p:spPr>
          <a:xfrm>
            <a:off x="608763" y="626688"/>
            <a:ext cx="2991687" cy="1635560"/>
          </a:xfrm>
          <a:prstGeom prst="rect">
            <a:avLst/>
          </a:prstGeom>
        </p:spPr>
      </p:pic>
      <p:pic>
        <p:nvPicPr>
          <p:cNvPr id="36" name="object 30">
            <a:extLst>
              <a:ext uri="{FF2B5EF4-FFF2-40B4-BE49-F238E27FC236}">
                <a16:creationId xmlns:a16="http://schemas.microsoft.com/office/drawing/2014/main" id="{40A635EC-07D2-6C3C-8129-8B26E521ECCD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518078" y="627775"/>
            <a:ext cx="2214727" cy="2715143"/>
          </a:xfrm>
          <a:prstGeom prst="rect">
            <a:avLst/>
          </a:prstGeom>
        </p:spPr>
      </p:pic>
      <p:sp>
        <p:nvSpPr>
          <p:cNvPr id="5" name="object 10">
            <a:extLst>
              <a:ext uri="{FF2B5EF4-FFF2-40B4-BE49-F238E27FC236}">
                <a16:creationId xmlns:a16="http://schemas.microsoft.com/office/drawing/2014/main" id="{BD4ED458-AC07-6F70-2D4C-62D6C9FCB505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36">
            <a:extLst>
              <a:ext uri="{FF2B5EF4-FFF2-40B4-BE49-F238E27FC236}">
                <a16:creationId xmlns:a16="http://schemas.microsoft.com/office/drawing/2014/main" id="{E7EB7192-EC16-754F-9BA1-C02BC8A7C820}"/>
              </a:ext>
            </a:extLst>
          </p:cNvPr>
          <p:cNvSpPr txBox="1"/>
          <p:nvPr/>
        </p:nvSpPr>
        <p:spPr>
          <a:xfrm>
            <a:off x="225462" y="1686141"/>
            <a:ext cx="2176908" cy="909223"/>
          </a:xfrm>
          <a:prstGeom prst="rect">
            <a:avLst/>
          </a:prstGeom>
          <a:solidFill>
            <a:srgbClr val="F9FBFE"/>
          </a:solidFill>
        </p:spPr>
        <p:txBody>
          <a:bodyPr vert="horz" wrap="square" lIns="0" tIns="11430" rIns="0" bIns="0" rtlCol="0">
            <a:spAutoFit/>
          </a:bodyPr>
          <a:lstStyle/>
          <a:p>
            <a:pPr marL="184150" indent="-171450">
              <a:lnSpc>
                <a:spcPct val="100000"/>
              </a:lnSpc>
              <a:spcBef>
                <a:spcPts val="90"/>
              </a:spcBef>
              <a:buSzPct val="125000"/>
              <a:buFontTx/>
              <a:buChar char="-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Digitalización de materiales</a:t>
            </a:r>
          </a:p>
          <a:p>
            <a:pPr marL="184150" indent="-171450">
              <a:lnSpc>
                <a:spcPct val="100000"/>
              </a:lnSpc>
              <a:spcBef>
                <a:spcPts val="90"/>
              </a:spcBef>
              <a:buSzPct val="125000"/>
              <a:buFontTx/>
              <a:buChar char="-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84150" indent="-171450">
              <a:lnSpc>
                <a:spcPct val="100000"/>
              </a:lnSpc>
              <a:spcBef>
                <a:spcPts val="90"/>
              </a:spcBef>
              <a:buSzPct val="125000"/>
              <a:buFontTx/>
              <a:buChar char="-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Cosido 3D automático</a:t>
            </a:r>
          </a:p>
          <a:p>
            <a:pPr marL="184150" indent="-171450">
              <a:lnSpc>
                <a:spcPct val="100000"/>
              </a:lnSpc>
              <a:spcBef>
                <a:spcPts val="90"/>
              </a:spcBef>
              <a:buSzPct val="125000"/>
              <a:buFontTx/>
              <a:buChar char="-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84150" indent="-171450">
              <a:lnSpc>
                <a:spcPct val="100000"/>
              </a:lnSpc>
              <a:spcBef>
                <a:spcPts val="90"/>
              </a:spcBef>
              <a:buSzPct val="125000"/>
              <a:buFontTx/>
              <a:buChar char="-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Escalado de patrón avanzado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3605E473-93CD-A72E-8005-5C714BD1F495}"/>
              </a:ext>
            </a:extLst>
          </p:cNvPr>
          <p:cNvSpPr/>
          <p:nvPr/>
        </p:nvSpPr>
        <p:spPr>
          <a:xfrm>
            <a:off x="323481" y="2416175"/>
            <a:ext cx="2143241" cy="185558"/>
          </a:xfrm>
          <a:prstGeom prst="roundRect">
            <a:avLst/>
          </a:prstGeom>
          <a:noFill/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object 10">
            <a:extLst>
              <a:ext uri="{FF2B5EF4-FFF2-40B4-BE49-F238E27FC236}">
                <a16:creationId xmlns:a16="http://schemas.microsoft.com/office/drawing/2014/main" id="{673EE2A0-CF98-9C78-B561-78C7A04E5633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48838191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Estado del arte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34" y="196747"/>
            <a:ext cx="4610134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/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-5" dirty="0"/>
              <a:t>5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590522" y="109656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SEDDI AUTHOR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BD4ED458-AC07-6F70-2D4C-62D6C9FCB505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4" name="Imagen 13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30A9FA4F-AE4B-D827-2086-D9757936692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1" y="829241"/>
            <a:ext cx="4610100" cy="2180063"/>
          </a:xfrm>
          <a:prstGeom prst="rect">
            <a:avLst/>
          </a:prstGeom>
        </p:spPr>
      </p:pic>
      <p:sp>
        <p:nvSpPr>
          <p:cNvPr id="30" name="object 10">
            <a:extLst>
              <a:ext uri="{FF2B5EF4-FFF2-40B4-BE49-F238E27FC236}">
                <a16:creationId xmlns:a16="http://schemas.microsoft.com/office/drawing/2014/main" id="{54DF27B5-78AF-D6BC-2D51-76600D903481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22535044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61" y="196747"/>
            <a:ext cx="4610262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-5" dirty="0"/>
              <a:t>6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4438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del arte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Puntos de medida – Escalado de patrones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2979DC5F-6F14-E838-78F1-37251DB4DC82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0">
            <a:extLst>
              <a:ext uri="{FF2B5EF4-FFF2-40B4-BE49-F238E27FC236}">
                <a16:creationId xmlns:a16="http://schemas.microsoft.com/office/drawing/2014/main" id="{D06A7131-CD22-191E-C809-72348046E54B}"/>
              </a:ext>
            </a:extLst>
          </p:cNvPr>
          <p:cNvSpPr/>
          <p:nvPr/>
        </p:nvSpPr>
        <p:spPr>
          <a:xfrm>
            <a:off x="1086916" y="110568"/>
            <a:ext cx="36210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1087040" y="108853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pic>
        <p:nvPicPr>
          <p:cNvPr id="33" name="Imagen 32" descr="Diagrama&#10;&#10;Descripción generada automáticamente">
            <a:extLst>
              <a:ext uri="{FF2B5EF4-FFF2-40B4-BE49-F238E27FC236}">
                <a16:creationId xmlns:a16="http://schemas.microsoft.com/office/drawing/2014/main" id="{048CB491-0665-5B0B-0F9A-EBE88C8CBC4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8" y="720006"/>
            <a:ext cx="2624511" cy="1683523"/>
          </a:xfrm>
          <a:prstGeom prst="rect">
            <a:avLst/>
          </a:prstGeom>
        </p:spPr>
      </p:pic>
      <p:pic>
        <p:nvPicPr>
          <p:cNvPr id="36" name="Imagen 35" descr="Diagrama&#10;&#10;Descripción generada automáticamente">
            <a:extLst>
              <a:ext uri="{FF2B5EF4-FFF2-40B4-BE49-F238E27FC236}">
                <a16:creationId xmlns:a16="http://schemas.microsoft.com/office/drawing/2014/main" id="{E9319D93-7F54-F003-93E8-D78FFCD773D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1229" y="689902"/>
            <a:ext cx="1186245" cy="1683522"/>
          </a:xfrm>
          <a:prstGeom prst="rect">
            <a:avLst/>
          </a:prstGeom>
        </p:spPr>
      </p:pic>
      <p:pic>
        <p:nvPicPr>
          <p:cNvPr id="10" name="Imagen 9" descr="Una caricatura de una persona&#10;&#10;Descripción generada automáticamente con confianza baja">
            <a:extLst>
              <a:ext uri="{FF2B5EF4-FFF2-40B4-BE49-F238E27FC236}">
                <a16:creationId xmlns:a16="http://schemas.microsoft.com/office/drawing/2014/main" id="{4F6643D4-F7C1-8B2F-5CC8-7068D1F6718E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560" y="2409898"/>
            <a:ext cx="3141493" cy="898648"/>
          </a:xfrm>
          <a:prstGeom prst="rect">
            <a:avLst/>
          </a:prstGeom>
        </p:spPr>
      </p:pic>
      <p:sp>
        <p:nvSpPr>
          <p:cNvPr id="12" name="object 10">
            <a:extLst>
              <a:ext uri="{FF2B5EF4-FFF2-40B4-BE49-F238E27FC236}">
                <a16:creationId xmlns:a16="http://schemas.microsoft.com/office/drawing/2014/main" id="{C39DCAC9-379B-2285-3478-DEFFAF8D9859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21890583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1013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61" y="196747"/>
            <a:ext cx="4610262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897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r>
              <a:rPr lang="es-ES" spc="-5" dirty="0"/>
              <a:t>7</a:t>
            </a:r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44386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del arte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Edición Paramétrica</a:t>
            </a:r>
          </a:p>
        </p:txBody>
      </p:sp>
      <p:sp>
        <p:nvSpPr>
          <p:cNvPr id="5" name="object 10">
            <a:extLst>
              <a:ext uri="{FF2B5EF4-FFF2-40B4-BE49-F238E27FC236}">
                <a16:creationId xmlns:a16="http://schemas.microsoft.com/office/drawing/2014/main" id="{2979DC5F-6F14-E838-78F1-37251DB4DC82}"/>
              </a:ext>
            </a:extLst>
          </p:cNvPr>
          <p:cNvSpPr/>
          <p:nvPr/>
        </p:nvSpPr>
        <p:spPr>
          <a:xfrm>
            <a:off x="1776343" y="108766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0">
            <a:extLst>
              <a:ext uri="{FF2B5EF4-FFF2-40B4-BE49-F238E27FC236}">
                <a16:creationId xmlns:a16="http://schemas.microsoft.com/office/drawing/2014/main" id="{D06A7131-CD22-191E-C809-72348046E54B}"/>
              </a:ext>
            </a:extLst>
          </p:cNvPr>
          <p:cNvSpPr/>
          <p:nvPr/>
        </p:nvSpPr>
        <p:spPr>
          <a:xfrm>
            <a:off x="1086916" y="110568"/>
            <a:ext cx="36210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8D6C847B-ACDD-8263-32C1-779EDD951BC8}"/>
              </a:ext>
            </a:extLst>
          </p:cNvPr>
          <p:cNvSpPr txBox="1"/>
          <p:nvPr/>
        </p:nvSpPr>
        <p:spPr>
          <a:xfrm>
            <a:off x="-3480" y="2780079"/>
            <a:ext cx="46101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dirty="0"/>
              <a:t>PATRÓN PARAMÉTRICO CLO3D</a:t>
            </a:r>
          </a:p>
        </p:txBody>
      </p:sp>
      <p:pic>
        <p:nvPicPr>
          <p:cNvPr id="13" name="Imagen 12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62EA6A09-93F5-4238-1AD0-61B33EFC333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02" y="719475"/>
            <a:ext cx="3995899" cy="2087441"/>
          </a:xfrm>
          <a:prstGeom prst="rect">
            <a:avLst/>
          </a:prstGeom>
        </p:spPr>
      </p:pic>
      <p:sp>
        <p:nvSpPr>
          <p:cNvPr id="37" name="object 10">
            <a:extLst>
              <a:ext uri="{FF2B5EF4-FFF2-40B4-BE49-F238E27FC236}">
                <a16:creationId xmlns:a16="http://schemas.microsoft.com/office/drawing/2014/main" id="{3014496C-FB10-A5CC-C1F1-0EC4265343F9}"/>
              </a:ext>
            </a:extLst>
          </p:cNvPr>
          <p:cNvSpPr/>
          <p:nvPr/>
        </p:nvSpPr>
        <p:spPr>
          <a:xfrm>
            <a:off x="1137826" y="108765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1137936" y="107062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3008658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1996</TotalTime>
  <Words>1750</Words>
  <Application>Microsoft Office PowerPoint</Application>
  <PresentationFormat>Personalizado</PresentationFormat>
  <Paragraphs>469</Paragraphs>
  <Slides>31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5" baseType="lpstr">
      <vt:lpstr>Arial</vt:lpstr>
      <vt:lpstr>Calibri</vt:lpstr>
      <vt:lpstr>Wingdings</vt:lpstr>
      <vt:lpstr>Office Theme</vt:lpstr>
      <vt:lpstr>EDICIÓN PARAMÉTRICA DE PATRONES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EDICIÓN PARAMÉTRICA DE PATRONES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EDICIÓN PARAMÉTRICA DE PATRONES</dc:title>
  <dc:creator>Trabajo Fin de Máster</dc:creator>
  <cp:lastModifiedBy>Marta Quintana</cp:lastModifiedBy>
  <cp:revision>14</cp:revision>
  <dcterms:created xsi:type="dcterms:W3CDTF">2024-06-26T09:41:40Z</dcterms:created>
  <dcterms:modified xsi:type="dcterms:W3CDTF">2024-07-12T08:46:55Z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2024-06-26T00:00:00Z</vt:filetime>
  </property>
  <property fmtid="{D5CDD505-2E9C-101B-9397-08002B2CF9AE}" pid="3" name="Creator">
    <vt:lpwstr>LaTeX with Beamer class</vt:lpwstr>
  </property>
  <property fmtid="{D5CDD505-2E9C-101B-9397-08002B2CF9AE}" pid="4" name="LastSaved">
    <vt:filetime>2024-06-26T00:00:00Z</vt:filetime>
  </property>
</Properties>
</file>